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9" r:id="rId2"/>
    <p:sldId id="325" r:id="rId3"/>
    <p:sldId id="326" r:id="rId4"/>
    <p:sldId id="328" r:id="rId5"/>
    <p:sldId id="333" r:id="rId6"/>
    <p:sldId id="334" r:id="rId7"/>
    <p:sldId id="335" r:id="rId8"/>
    <p:sldId id="351" r:id="rId9"/>
    <p:sldId id="338" r:id="rId10"/>
    <p:sldId id="339" r:id="rId11"/>
    <p:sldId id="340" r:id="rId12"/>
    <p:sldId id="341" r:id="rId13"/>
    <p:sldId id="342" r:id="rId14"/>
    <p:sldId id="346" r:id="rId15"/>
    <p:sldId id="347" r:id="rId16"/>
    <p:sldId id="348" r:id="rId17"/>
    <p:sldId id="343" r:id="rId18"/>
    <p:sldId id="352" r:id="rId19"/>
    <p:sldId id="353" r:id="rId20"/>
    <p:sldId id="354" r:id="rId21"/>
    <p:sldId id="355" r:id="rId22"/>
    <p:sldId id="356" r:id="rId23"/>
    <p:sldId id="357" r:id="rId24"/>
    <p:sldId id="360" r:id="rId25"/>
    <p:sldId id="362" r:id="rId26"/>
    <p:sldId id="373" r:id="rId27"/>
    <p:sldId id="381" r:id="rId28"/>
    <p:sldId id="364" r:id="rId29"/>
    <p:sldId id="327" r:id="rId30"/>
    <p:sldId id="363" r:id="rId31"/>
    <p:sldId id="387" r:id="rId32"/>
    <p:sldId id="365" r:id="rId33"/>
    <p:sldId id="366" r:id="rId34"/>
    <p:sldId id="375" r:id="rId35"/>
    <p:sldId id="367" r:id="rId36"/>
    <p:sldId id="369" r:id="rId37"/>
    <p:sldId id="368" r:id="rId38"/>
    <p:sldId id="370" r:id="rId39"/>
    <p:sldId id="374" r:id="rId40"/>
    <p:sldId id="371" r:id="rId41"/>
    <p:sldId id="372" r:id="rId42"/>
    <p:sldId id="378" r:id="rId43"/>
    <p:sldId id="379" r:id="rId44"/>
    <p:sldId id="380" r:id="rId45"/>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95" autoAdjust="0"/>
    <p:restoredTop sz="97461" autoAdjust="0"/>
  </p:normalViewPr>
  <p:slideViewPr>
    <p:cSldViewPr snapToGrid="0">
      <p:cViewPr varScale="1">
        <p:scale>
          <a:sx n="152" d="100"/>
          <a:sy n="152" d="100"/>
        </p:scale>
        <p:origin x="174" y="40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2022/8/15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TODO</a:t>
            </a:r>
          </a:p>
          <a:p>
            <a:r>
              <a:rPr kumimoji="1" lang="ja-JP" altLang="en-US" baseline="0" dirty="0" smtClean="0"/>
              <a:t>次週の内容について簡単に触れる</a:t>
            </a:r>
            <a:endParaRPr kumimoji="1" lang="en-US" altLang="ja-JP" baseline="0" dirty="0" smtClean="0"/>
          </a:p>
          <a:p>
            <a:r>
              <a:rPr kumimoji="1" lang="ja-JP" altLang="en-US" baseline="0" dirty="0" smtClean="0"/>
              <a:t>表色系は時間があればやる（</a:t>
            </a:r>
            <a:r>
              <a:rPr kumimoji="1" lang="en-US" altLang="ja-JP" baseline="0" dirty="0" smtClean="0"/>
              <a:t>2017</a:t>
            </a:r>
            <a:r>
              <a:rPr kumimoji="1" lang="ja-JP" altLang="en-US" baseline="0" dirty="0" smtClean="0"/>
              <a:t>年は無理だった）</a:t>
            </a:r>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r>
              <a:rPr lang="en-US" altLang="ja-JP" dirty="0" smtClean="0"/>
              <a:t>A = BF / (B-f)</a:t>
            </a:r>
          </a:p>
          <a:p>
            <a:endParaRPr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smtClean="0"/>
              <a:t>Google [ The </a:t>
            </a:r>
            <a:r>
              <a:rPr kumimoji="1" lang="en-US" altLang="ja-JP" dirty="0" smtClean="0"/>
              <a:t>nodal point "</a:t>
            </a:r>
            <a:r>
              <a:rPr kumimoji="1" lang="en-US" altLang="ja-JP" smtClean="0"/>
              <a:t>thick lens“ ]</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開放</a:t>
            </a:r>
            <a:r>
              <a:rPr kumimoji="1" lang="en-US" altLang="ja-JP" dirty="0" smtClean="0"/>
              <a:t>F</a:t>
            </a:r>
            <a:r>
              <a:rPr kumimoji="1" lang="ja-JP" altLang="en-US" dirty="0" smtClean="0"/>
              <a:t>値</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開放</a:t>
            </a:r>
            <a:r>
              <a:rPr lang="en-US" altLang="ja-JP" b="1" dirty="0" smtClean="0"/>
              <a:t>F</a:t>
            </a:r>
            <a:r>
              <a:rPr lang="ja-JP" altLang="en-US" b="1" dirty="0" smtClean="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中心窩 ちゅう</a:t>
            </a:r>
            <a:r>
              <a:rPr lang="ja-JP" altLang="en-US" sz="1200" dirty="0" err="1" smtClean="0"/>
              <a:t>しんか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https://www.ushio.co.jp/jp/technology/glossary/glossary_sa/photometric_quantity.html</a:t>
            </a:r>
          </a:p>
          <a:p>
            <a:endParaRPr lang="en-US" altLang="ja-JP" dirty="0" smtClean="0"/>
          </a:p>
          <a:p>
            <a:r>
              <a:rPr lang="en-US" altLang="ja-JP" dirty="0" smtClean="0"/>
              <a:t>『</a:t>
            </a:r>
            <a:r>
              <a:rPr lang="ja-JP" altLang="en-US" dirty="0" smtClean="0"/>
              <a:t>測光量とは、</a:t>
            </a:r>
            <a:r>
              <a:rPr lang="ja-JP" altLang="en-US" dirty="0" smtClean="0">
                <a:hlinkClick r:id="rId3"/>
              </a:rPr>
              <a:t>放射量</a:t>
            </a:r>
            <a:r>
              <a:rPr lang="ja-JP" altLang="en-US" dirty="0" smtClean="0"/>
              <a:t>に対して、可視領域の光放射が人間の視覚に与える影響を重みづけした量のこと。放射量の分光密度（微小波長幅に含まれる放射量をその波長幅で割ったもの）に分光視感効 率：</a:t>
            </a:r>
            <a:r>
              <a:rPr lang="en-US" altLang="ja-JP" dirty="0" smtClean="0"/>
              <a:t>V(λ)</a:t>
            </a:r>
            <a:r>
              <a:rPr lang="ja-JP" altLang="en-US" dirty="0" smtClean="0"/>
              <a:t>をかけて、可視領域（</a:t>
            </a:r>
            <a:r>
              <a:rPr lang="en-US" altLang="ja-JP" dirty="0" smtClean="0"/>
              <a:t>360nm</a:t>
            </a:r>
            <a:r>
              <a:rPr lang="ja-JP" altLang="en-US" dirty="0" smtClean="0"/>
              <a:t>～</a:t>
            </a:r>
            <a:r>
              <a:rPr lang="en-US" altLang="ja-JP" dirty="0" smtClean="0"/>
              <a:t>830nm</a:t>
            </a:r>
            <a:r>
              <a:rPr lang="ja-JP" altLang="en-US" dirty="0" smtClean="0"/>
              <a:t>）の波長範囲について積分して表す。 測光量の主な用語として</a:t>
            </a:r>
            <a:r>
              <a:rPr lang="ja-JP" altLang="en-US" dirty="0" smtClean="0">
                <a:hlinkClick r:id="rId4"/>
              </a:rPr>
              <a:t>光束</a:t>
            </a:r>
            <a:r>
              <a:rPr lang="ja-JP" altLang="en-US" dirty="0" smtClean="0"/>
              <a:t>（</a:t>
            </a:r>
            <a:r>
              <a:rPr lang="en-US" altLang="ja-JP" dirty="0" smtClean="0"/>
              <a:t>luminous flux</a:t>
            </a:r>
            <a:r>
              <a:rPr lang="ja-JP" altLang="en-US" dirty="0" smtClean="0"/>
              <a:t>）、</a:t>
            </a:r>
            <a:r>
              <a:rPr lang="ja-JP" altLang="en-US" dirty="0" smtClean="0">
                <a:hlinkClick r:id="rId5"/>
              </a:rPr>
              <a:t>光度</a:t>
            </a:r>
            <a:r>
              <a:rPr lang="ja-JP" altLang="en-US" dirty="0" smtClean="0"/>
              <a:t>（</a:t>
            </a:r>
            <a:r>
              <a:rPr lang="en-US" altLang="ja-JP" dirty="0" smtClean="0"/>
              <a:t>luminous intensity</a:t>
            </a:r>
            <a:r>
              <a:rPr lang="ja-JP" altLang="en-US" dirty="0" smtClean="0"/>
              <a:t>）、</a:t>
            </a:r>
            <a:r>
              <a:rPr lang="ja-JP" altLang="en-US" dirty="0" smtClean="0">
                <a:hlinkClick r:id="rId6"/>
              </a:rPr>
              <a:t>輝度</a:t>
            </a:r>
            <a:r>
              <a:rPr lang="ja-JP" altLang="en-US" dirty="0" smtClean="0"/>
              <a:t>（</a:t>
            </a:r>
            <a:r>
              <a:rPr lang="en-US" altLang="ja-JP" dirty="0" smtClean="0"/>
              <a:t>luminance</a:t>
            </a:r>
            <a:r>
              <a:rPr lang="ja-JP" altLang="en-US" dirty="0" smtClean="0"/>
              <a:t>）、</a:t>
            </a:r>
            <a:r>
              <a:rPr lang="ja-JP" altLang="en-US" dirty="0" smtClean="0">
                <a:hlinkClick r:id="rId7"/>
              </a:rPr>
              <a:t>照度</a:t>
            </a:r>
            <a:r>
              <a:rPr lang="ja-JP" altLang="en-US" dirty="0" smtClean="0"/>
              <a:t>（</a:t>
            </a:r>
            <a:r>
              <a:rPr lang="en-US" altLang="ja-JP" dirty="0" smtClean="0"/>
              <a:t>illuminance</a:t>
            </a:r>
            <a:r>
              <a:rPr lang="ja-JP" altLang="en-US" dirty="0" smtClean="0"/>
              <a:t>）などがある。</a:t>
            </a:r>
            <a:br>
              <a:rPr lang="ja-JP" altLang="en-US" dirty="0" smtClean="0"/>
            </a:br>
            <a:r>
              <a:rPr lang="ja-JP" altLang="en-US" dirty="0" smtClean="0"/>
              <a:t>→付属資料「</a:t>
            </a:r>
            <a:r>
              <a:rPr lang="ja-JP" altLang="en-US" dirty="0" smtClean="0">
                <a:hlinkClick r:id="rId8"/>
              </a:rPr>
              <a:t>光と関連する電磁放射の主な用語と記号・単位</a:t>
            </a:r>
            <a:r>
              <a:rPr lang="en-US" altLang="ja-JP" dirty="0" smtClean="0">
                <a:hlinkClick r:id="rId8"/>
              </a:rPr>
              <a:t>(</a:t>
            </a:r>
            <a:r>
              <a:rPr lang="ja-JP" altLang="en-US" dirty="0" smtClean="0">
                <a:hlinkClick r:id="rId8"/>
              </a:rPr>
              <a:t>各用語の説明</a:t>
            </a:r>
            <a:r>
              <a:rPr lang="en-US" altLang="ja-JP" dirty="0" smtClean="0">
                <a:hlinkClick r:id="rId8"/>
              </a:rPr>
              <a:t>)</a:t>
            </a:r>
            <a:r>
              <a:rPr lang="ja-JP" altLang="en-US" dirty="0" smtClean="0"/>
              <a:t>」を参照</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現像：フィルムは光に当てると真っ黒になるので、その機能を化け学処理してとめること。</a:t>
            </a:r>
            <a:endParaRPr kumimoji="1" lang="en-US" altLang="ja-JP" dirty="0" smtClean="0"/>
          </a:p>
          <a:p>
            <a:r>
              <a:rPr kumimoji="1" lang="ja-JP" altLang="en-US" dirty="0" smtClean="0"/>
              <a:t>　　　　　これでネガができる</a:t>
            </a:r>
            <a:endParaRPr kumimoji="1" lang="en-US" altLang="ja-JP" dirty="0" smtClean="0"/>
          </a:p>
          <a:p>
            <a:endParaRPr kumimoji="1" lang="en-US" altLang="ja-JP" dirty="0" smtClean="0"/>
          </a:p>
          <a:p>
            <a:r>
              <a:rPr kumimoji="1" lang="ja-JP" altLang="en-US" dirty="0" smtClean="0"/>
              <a:t>銀塩プリント：</a:t>
            </a:r>
            <a:endParaRPr kumimoji="1" lang="en-US" altLang="ja-JP" dirty="0" smtClean="0"/>
          </a:p>
          <a:p>
            <a:r>
              <a:rPr kumimoji="1" lang="ja-JP" altLang="en-US" dirty="0" smtClean="0"/>
              <a:t>紙自体に発色する薬品を塗っておき、ネガの透過光を充てることで色を得る。</a:t>
            </a:r>
            <a:endParaRPr kumimoji="1" lang="en-US" altLang="ja-JP" dirty="0" smtClean="0"/>
          </a:p>
          <a:p>
            <a:r>
              <a:rPr kumimoji="1" lang="ja-JP" altLang="en-US" dirty="0" smtClean="0"/>
              <a:t>印刷：インクジェットプリンタとか。</a:t>
            </a:r>
            <a:endParaRPr kumimoji="1" lang="en-US" altLang="ja-JP" dirty="0" smtClean="0"/>
          </a:p>
          <a:p>
            <a:endParaRPr kumimoji="1" lang="en-US" altLang="ja-JP" dirty="0" smtClean="0"/>
          </a:p>
          <a:p>
            <a:r>
              <a:rPr kumimoji="1" lang="en-US" altLang="ja-JP" dirty="0" smtClean="0"/>
              <a:t>CMOS</a:t>
            </a:r>
            <a:r>
              <a:rPr kumimoji="1" lang="ja-JP" altLang="en-US" dirty="0" smtClean="0"/>
              <a:t>は、フォトダイオードごとにアンプを持つ構造をしている。これが</a:t>
            </a:r>
            <a:r>
              <a:rPr kumimoji="1" lang="en-US" altLang="ja-JP" dirty="0" smtClean="0"/>
              <a:t>CCD</a:t>
            </a:r>
            <a:r>
              <a:rPr kumimoji="1" lang="ja-JP" altLang="en-US" dirty="0" smtClean="0"/>
              <a:t>との違い。</a:t>
            </a:r>
            <a:endParaRPr kumimoji="1" lang="en-US" altLang="ja-JP" dirty="0" smtClean="0"/>
          </a:p>
          <a:p>
            <a:r>
              <a:rPr kumimoji="1" lang="ja-JP" altLang="en-US" dirty="0" smtClean="0"/>
              <a:t>すぐにアンプにより信号増幅が起こるので、転送課程におけるノイズが載りにくい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a:t>
            </a:r>
            <a:r>
              <a:rPr kumimoji="1" lang="ja-JP" altLang="en-US" dirty="0" smtClean="0"/>
              <a:t>　（ほしい）</a:t>
            </a:r>
            <a:r>
              <a:rPr kumimoji="1" lang="en-US" altLang="ja-JP" dirty="0" smtClean="0"/>
              <a:t>	</a:t>
            </a:r>
          </a:p>
          <a:p>
            <a:r>
              <a:rPr kumimoji="1" lang="en-US" altLang="ja-JP" dirty="0" smtClean="0"/>
              <a:t>D500   : 23.5x15.7</a:t>
            </a:r>
            <a:r>
              <a:rPr kumimoji="1" lang="ja-JP" altLang="en-US" dirty="0" smtClean="0"/>
              <a:t>　　</a:t>
            </a:r>
            <a:endParaRPr kumimoji="1" lang="en-US" altLang="ja-JP" dirty="0" smtClean="0"/>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Photo tourism</a:t>
            </a:r>
            <a:r>
              <a:rPr kumimoji="1" lang="ja-JP" altLang="en-US" smtClean="0"/>
              <a:t>とかを紹介する？？</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主面</a:t>
            </a:r>
            <a:r>
              <a:rPr kumimoji="1" lang="en-US" altLang="ja-JP" dirty="0" smtClean="0"/>
              <a:t>:</a:t>
            </a:r>
            <a:r>
              <a:rPr kumimoji="1" lang="ja-JP" altLang="en-US" dirty="0" smtClean="0"/>
              <a:t>光線は入射時と出射時に</a:t>
            </a:r>
            <a:r>
              <a:rPr kumimoji="1" lang="en-US" altLang="ja-JP" dirty="0" smtClean="0"/>
              <a:t>2</a:t>
            </a:r>
            <a:r>
              <a:rPr kumimoji="1" lang="ja-JP" altLang="en-US" dirty="0" smtClean="0"/>
              <a:t>回曲がるが，光軸に並行する光線が入射しが出射する場合を考え，入射光線と出射光線の交点が作る面のこと．</a:t>
            </a:r>
            <a:endParaRPr kumimoji="1" lang="en-US" altLang="ja-JP" dirty="0" smtClean="0"/>
          </a:p>
          <a:p>
            <a:r>
              <a:rPr kumimoji="1" lang="ja-JP" altLang="en-US" dirty="0" smtClean="0"/>
              <a:t>ここでは，厚みの無視できるレンズの置かれた面．程度の説明でよさそう．</a:t>
            </a:r>
            <a:endParaRPr kumimoji="1" lang="en-US" altLang="ja-JP" dirty="0" smtClean="0"/>
          </a:p>
          <a:p>
            <a:endParaRPr kumimoji="1" lang="en-US" altLang="ja-JP" dirty="0" smtClean="0"/>
          </a:p>
          <a:p>
            <a:r>
              <a:rPr kumimoji="1" lang="ja-JP" altLang="en-US" dirty="0" smtClean="0"/>
              <a:t>よみかたは「うすにく」</a:t>
            </a:r>
            <a:endParaRPr kumimoji="1" lang="en-US" altLang="ja-JP" dirty="0" smtClean="0"/>
          </a:p>
          <a:p>
            <a:r>
              <a:rPr kumimoji="1" lang="ja-JP" altLang="en-US" dirty="0" smtClean="0"/>
              <a:t>球面レンズでは、レンズの形は球面の一部になる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2022/8/15</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2022/8/15</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2022/8/15</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5.pn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jpeg"/><Relationship Id="rId5" Type="http://schemas.microsoft.com/office/2007/relationships/hdphoto" Target="../media/hdphoto8.wdp"/><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0.png"/><Relationship Id="rId7" Type="http://schemas.openxmlformats.org/officeDocument/2006/relationships/image" Target="../media/image5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7.png"/><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7.png"/><Relationship Id="rId9"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61848" y="1122363"/>
            <a:ext cx="9144000" cy="2387600"/>
          </a:xfrm>
        </p:spPr>
        <p:txBody>
          <a:bodyPr>
            <a:normAutofit/>
          </a:bodyPr>
          <a:lstStyle/>
          <a:p>
            <a:pPr algn="r"/>
            <a:r>
              <a:rPr lang="ja-JP" altLang="en-US" sz="5400" dirty="0" smtClean="0">
                <a:latin typeface="游ゴシック" panose="020B0400000000000000" pitchFamily="50" charset="-128"/>
                <a:ea typeface="游ゴシック" panose="020B0400000000000000" pitchFamily="50" charset="-128"/>
              </a:rPr>
              <a:t>デ</a:t>
            </a:r>
            <a:r>
              <a:rPr lang="ja-JP" altLang="en-US" sz="5400" dirty="0">
                <a:latin typeface="游ゴシック" panose="020B0400000000000000" pitchFamily="50" charset="-128"/>
                <a:ea typeface="游ゴシック" panose="020B0400000000000000" pitchFamily="50" charset="-128"/>
              </a:rPr>
              <a:t>ィ</a:t>
            </a:r>
            <a:r>
              <a:rPr lang="ja-JP" altLang="en-US" sz="5400" dirty="0" smtClean="0">
                <a:latin typeface="游ゴシック" panose="020B0400000000000000" pitchFamily="50" charset="-128"/>
                <a:ea typeface="游ゴシック" panose="020B0400000000000000" pitchFamily="50" charset="-128"/>
              </a:rPr>
              <a:t>ジタルメディア処理</a:t>
            </a:r>
            <a:endParaRPr kumimoji="1" lang="ja-JP" altLang="en-US" sz="5400" dirty="0">
              <a:latin typeface="游ゴシック" panose="020B0400000000000000" pitchFamily="50" charset="-128"/>
              <a:ea typeface="游ゴシック" panose="020B0400000000000000" pitchFamily="50" charset="-128"/>
            </a:endParaRPr>
          </a:p>
        </p:txBody>
      </p:sp>
      <p:sp>
        <p:nvSpPr>
          <p:cNvPr id="3" name="サブタイトル 2"/>
          <p:cNvSpPr>
            <a:spLocks noGrp="1"/>
          </p:cNvSpPr>
          <p:nvPr>
            <p:ph type="subTitle" idx="1"/>
          </p:nvPr>
        </p:nvSpPr>
        <p:spPr>
          <a:xfrm>
            <a:off x="861848" y="3956265"/>
            <a:ext cx="9144000" cy="1655762"/>
          </a:xfrm>
        </p:spPr>
        <p:txBody>
          <a:bodyPr>
            <a:normAutofit/>
          </a:bodyPr>
          <a:lstStyle/>
          <a:p>
            <a:pPr algn="r"/>
            <a:r>
              <a:rPr kumimoji="1" lang="ja-JP" altLang="en-US" sz="2800" dirty="0" smtClean="0">
                <a:latin typeface="游ゴシック" panose="020B0400000000000000" pitchFamily="50" charset="-128"/>
                <a:ea typeface="游ゴシック" panose="020B0400000000000000" pitchFamily="50" charset="-128"/>
              </a:rPr>
              <a:t>担当</a:t>
            </a:r>
            <a:r>
              <a:rPr kumimoji="1" lang="en-US" altLang="ja-JP" sz="2800" dirty="0" smtClean="0">
                <a:latin typeface="游ゴシック" panose="020B0400000000000000" pitchFamily="50" charset="-128"/>
                <a:ea typeface="游ゴシック" panose="020B0400000000000000" pitchFamily="50" charset="-128"/>
              </a:rPr>
              <a:t>: </a:t>
            </a:r>
            <a:r>
              <a:rPr kumimoji="1" lang="ja-JP" altLang="en-US" sz="2800" dirty="0" smtClean="0">
                <a:latin typeface="游ゴシック" panose="020B0400000000000000" pitchFamily="50" charset="-128"/>
                <a:ea typeface="游ゴシック" panose="020B0400000000000000" pitchFamily="50" charset="-128"/>
              </a:rPr>
              <a:t>井尻 敬 </a:t>
            </a:r>
            <a:endParaRPr kumimoji="1" lang="ja-JP" altLang="en-US" sz="2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0309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4" y="1431437"/>
            <a:ext cx="7309173" cy="1877437"/>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暗箱に小さな</a:t>
            </a:r>
            <a:r>
              <a:rPr lang="ja-JP" altLang="en-US" sz="2400" dirty="0">
                <a:latin typeface="メイリオ" panose="020B0604030504040204" pitchFamily="50" charset="-128"/>
                <a:ea typeface="メイリオ" panose="020B0604030504040204" pitchFamily="50" charset="-128"/>
              </a:rPr>
              <a:t>針穴</a:t>
            </a:r>
            <a:r>
              <a:rPr lang="ja-JP" altLang="en-US" sz="2400" dirty="0" smtClean="0">
                <a:latin typeface="メイリオ" panose="020B0604030504040204" pitchFamily="50" charset="-128"/>
                <a:ea typeface="メイリオ" panose="020B0604030504040204" pitchFamily="50" charset="-128"/>
              </a:rPr>
              <a:t>（ピンホール）をあけると，被写体</a:t>
            </a:r>
            <a:r>
              <a:rPr lang="ja-JP" altLang="en-US" sz="2400" dirty="0">
                <a:latin typeface="メイリオ" panose="020B0604030504040204" pitchFamily="50" charset="-128"/>
                <a:ea typeface="メイリオ" panose="020B0604030504040204" pitchFamily="50" charset="-128"/>
              </a:rPr>
              <a:t>から出た針穴が</a:t>
            </a:r>
            <a:r>
              <a:rPr lang="ja-JP" altLang="en-US" sz="2400" dirty="0" smtClean="0">
                <a:latin typeface="メイリオ" panose="020B0604030504040204" pitchFamily="50" charset="-128"/>
                <a:ea typeface="メイリオ" panose="020B0604030504040204" pitchFamily="50" charset="-128"/>
              </a:rPr>
              <a:t>穴を</a:t>
            </a:r>
            <a:r>
              <a:rPr lang="ja-JP" altLang="en-US" sz="2400" dirty="0">
                <a:latin typeface="メイリオ" panose="020B0604030504040204" pitchFamily="50" charset="-128"/>
                <a:ea typeface="メイリオ" panose="020B0604030504040204" pitchFamily="50" charset="-128"/>
              </a:rPr>
              <a:t>通り</a:t>
            </a:r>
            <a:r>
              <a:rPr lang="ja-JP" altLang="en-US" sz="2400" dirty="0" smtClean="0">
                <a:latin typeface="メイリオ" panose="020B0604030504040204" pitchFamily="50" charset="-128"/>
                <a:ea typeface="メイリオ" panose="020B0604030504040204" pitchFamily="50" charset="-128"/>
              </a:rPr>
              <a:t>，案箱の面に像を作る．</a:t>
            </a:r>
            <a:endParaRPr lang="en-US" altLang="ja-JP" sz="2400" dirty="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この</a:t>
            </a:r>
            <a:r>
              <a:rPr lang="ja-JP" altLang="en-US" sz="2400" dirty="0">
                <a:latin typeface="メイリオ" panose="020B0604030504040204" pitchFamily="50" charset="-128"/>
                <a:ea typeface="メイリオ" panose="020B0604030504040204" pitchFamily="50" charset="-128"/>
              </a:rPr>
              <a:t>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00880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65458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a:t>
                </a:r>
                <a14:m>
                  <m:oMath xmlns:m="http://schemas.openxmlformats.org/officeDocument/2006/math">
                    <m:d>
                      <m:dPr>
                        <m:ctrlPr>
                          <a:rPr lang="en-US" altLang="ja-JP" sz="2400" i="1">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𝑋</m:t>
                        </m:r>
                        <m:r>
                          <a:rPr lang="en-US" altLang="ja-JP" sz="2400" i="1">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𝑌</m:t>
                        </m:r>
                        <m:r>
                          <a:rPr lang="en-US" altLang="ja-JP" sz="2400" i="1">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𝑍</m:t>
                        </m:r>
                      </m:e>
                    </m:d>
                  </m:oMath>
                </a14:m>
                <a:r>
                  <a:rPr lang="ja-JP" altLang="en-US" sz="2400" dirty="0" smtClean="0">
                    <a:latin typeface="メイリオ" panose="020B0604030504040204" pitchFamily="50" charset="-128"/>
                    <a:ea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654588"/>
                <a:ext cx="6730048" cy="1354217"/>
              </a:xfrm>
              <a:prstGeom prst="rect">
                <a:avLst/>
              </a:prstGeom>
              <a:blipFill>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673646" cy="821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a:rPr lang="en-US" altLang="ja-JP" b="0" i="1" smtClean="0">
                                    <a:latin typeface="Cambria Math" panose="02040503050406030204" pitchFamily="18" charset="0"/>
                                    <a:ea typeface="メイリオ" panose="020B0604030504040204" pitchFamily="50" charset="-128"/>
                                  </a:rPr>
                                  <m:t>𝑋</m:t>
                                </m:r>
                              </m:e>
                            </m:mr>
                            <m:mr>
                              <m:e>
                                <m:r>
                                  <a:rPr lang="en-US" altLang="ja-JP" b="0" i="1" smtClean="0">
                                    <a:latin typeface="Cambria Math" panose="02040503050406030204" pitchFamily="18" charset="0"/>
                                    <a:ea typeface="メイリオ" panose="020B0604030504040204" pitchFamily="50" charset="-128"/>
                                  </a:rPr>
                                  <m:t>𝑌</m:t>
                                </m:r>
                              </m:e>
                            </m:mr>
                            <m:mr>
                              <m:e>
                                <m:r>
                                  <a:rPr lang="en-US" altLang="ja-JP" b="0" i="1" smtClean="0">
                                    <a:latin typeface="Cambria Math" panose="02040503050406030204" pitchFamily="18" charset="0"/>
                                    <a:ea typeface="メイリオ" panose="020B0604030504040204" pitchFamily="50" charset="-128"/>
                                  </a:rPr>
                                  <m:t>𝑍</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673646" cy="821250"/>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89799" y="5198928"/>
                <a:ext cx="1149674" cy="1064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𝑋</m:t>
                                </m:r>
                              </m:e>
                            </m:mr>
                            <m:mr>
                              <m:e>
                                <m:r>
                                  <a:rPr lang="en-US" altLang="ja-JP" sz="2400" b="0" i="1" smtClean="0">
                                    <a:latin typeface="Cambria Math" panose="02040503050406030204" pitchFamily="18" charset="0"/>
                                    <a:ea typeface="メイリオ" panose="020B0604030504040204" pitchFamily="50" charset="-128"/>
                                  </a:rPr>
                                  <m:t>𝑌</m:t>
                                </m:r>
                              </m:e>
                            </m:mr>
                            <m:mr>
                              <m:e>
                                <m:r>
                                  <a:rPr lang="en-US" altLang="ja-JP" sz="2400" b="0" i="1" smtClean="0">
                                    <a:latin typeface="Cambria Math" panose="02040503050406030204" pitchFamily="18" charset="0"/>
                                    <a:ea typeface="メイリオ" panose="020B0604030504040204" pitchFamily="50" charset="-128"/>
                                  </a:rPr>
                                  <m:t>𝑍</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89799" y="5198928"/>
                <a:ext cx="1149674" cy="1064137"/>
              </a:xfrm>
              <a:prstGeom prst="rect">
                <a:avLst/>
              </a:prstGeom>
              <a:blipFill>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930706"/>
                <a:ext cx="1311193" cy="12261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𝑋</m:t>
                                </m:r>
                              </m:e>
                            </m:mr>
                            <m:mr>
                              <m:e>
                                <m:r>
                                  <a:rPr lang="en-US" altLang="ja-JP" sz="2800" b="0" i="1" smtClean="0">
                                    <a:latin typeface="Cambria Math" panose="02040503050406030204" pitchFamily="18" charset="0"/>
                                    <a:ea typeface="メイリオ" panose="020B0604030504040204" pitchFamily="50" charset="-128"/>
                                  </a:rPr>
                                  <m:t>𝑌</m:t>
                                </m:r>
                              </m:e>
                            </m:mr>
                            <m:mr>
                              <m:e>
                                <m:r>
                                  <a:rPr lang="en-US" altLang="ja-JP" sz="2800" b="0" i="1" smtClean="0">
                                    <a:latin typeface="Cambria Math" panose="02040503050406030204" pitchFamily="18" charset="0"/>
                                    <a:ea typeface="メイリオ" panose="020B0604030504040204" pitchFamily="50" charset="-128"/>
                                  </a:rPr>
                                  <m:t>𝑍</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930706"/>
                <a:ext cx="1311193" cy="122610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673646" cy="821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a:rPr lang="en-US" altLang="ja-JP" b="0" i="1" smtClean="0">
                                    <a:latin typeface="Cambria Math" panose="02040503050406030204" pitchFamily="18" charset="0"/>
                                    <a:ea typeface="メイリオ" panose="020B0604030504040204" pitchFamily="50" charset="-128"/>
                                  </a:rPr>
                                  <m:t>𝑋</m:t>
                                </m:r>
                              </m:e>
                            </m:mr>
                            <m:mr>
                              <m:e>
                                <m:r>
                                  <a:rPr lang="en-US" altLang="ja-JP" b="0" i="1" smtClean="0">
                                    <a:latin typeface="Cambria Math" panose="02040503050406030204" pitchFamily="18" charset="0"/>
                                    <a:ea typeface="メイリオ" panose="020B0604030504040204" pitchFamily="50" charset="-128"/>
                                  </a:rPr>
                                  <m:t>𝑌</m:t>
                                </m:r>
                              </m:e>
                            </m:mr>
                            <m:mr>
                              <m:e>
                                <m:r>
                                  <a:rPr lang="en-US" altLang="ja-JP" b="0" i="1" smtClean="0">
                                    <a:latin typeface="Cambria Math" panose="02040503050406030204" pitchFamily="18" charset="0"/>
                                    <a:ea typeface="メイリオ" panose="020B0604030504040204" pitchFamily="50" charset="-128"/>
                                  </a:rPr>
                                  <m:t>𝑍</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673646" cy="821250"/>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矢印コネクタ 25"/>
          <p:cNvCxnSpPr/>
          <p:nvPr/>
        </p:nvCxnSpPr>
        <p:spPr>
          <a:xfrm flipV="1">
            <a:off x="6147538" y="3078329"/>
            <a:ext cx="0" cy="3265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2257" y="365126"/>
            <a:ext cx="10825843"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642257" y="1102423"/>
            <a:ext cx="10825843" cy="1945578"/>
          </a:xfrm>
        </p:spPr>
        <p:txBody>
          <a:bodyPr>
            <a:normAutofit fontScale="92500" lnSpcReduction="10000"/>
          </a:bodyPr>
          <a:lstStyle/>
          <a:p>
            <a:pPr>
              <a:spcBef>
                <a:spcPts val="0"/>
              </a:spcBef>
              <a:spcAft>
                <a:spcPts val="600"/>
              </a:spcAft>
            </a:pPr>
            <a:r>
              <a:rPr kumimoji="1" lang="ja-JP" altLang="en-US" sz="2400" b="1" dirty="0" smtClean="0"/>
              <a:t>薄肉レンズモデル </a:t>
            </a:r>
            <a:r>
              <a:rPr kumimoji="1" lang="en-US" altLang="ja-JP" sz="2400" dirty="0" smtClean="0"/>
              <a:t>: </a:t>
            </a:r>
            <a:r>
              <a:rPr kumimoji="1" lang="ja-JP" altLang="en-US" sz="2400" dirty="0" smtClean="0"/>
              <a:t>厚みを</a:t>
            </a:r>
            <a:r>
              <a:rPr lang="ja-JP" altLang="en-US" sz="2400" dirty="0" smtClean="0"/>
              <a:t>無視できるレンズ</a:t>
            </a:r>
            <a:endParaRPr lang="en-US" altLang="ja-JP" sz="2400" dirty="0" smtClean="0"/>
          </a:p>
          <a:p>
            <a:pPr lvl="7">
              <a:spcBef>
                <a:spcPts val="0"/>
              </a:spcBef>
              <a:spcAft>
                <a:spcPts val="600"/>
              </a:spcAft>
            </a:pPr>
            <a:endParaRPr lang="en-US" altLang="ja-JP" sz="1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b="1" dirty="0" smtClean="0"/>
              <a:t>主点（</a:t>
            </a:r>
            <a:r>
              <a:rPr lang="ja-JP" altLang="en-US" sz="2000" dirty="0" smtClean="0"/>
              <a:t>主面と光軸の交点</a:t>
            </a:r>
            <a:r>
              <a:rPr lang="ja-JP" altLang="en-US" sz="2000" b="1" dirty="0" smtClean="0"/>
              <a:t>）</a:t>
            </a:r>
            <a:r>
              <a:rPr lang="ja-JP" altLang="en-US" sz="2000" dirty="0" smtClean="0"/>
              <a:t>を通る光線は直進する</a:t>
            </a:r>
          </a:p>
          <a:p>
            <a:pPr lvl="1">
              <a:spcBef>
                <a:spcPts val="0"/>
              </a:spcBef>
              <a:spcAft>
                <a:spcPts val="600"/>
              </a:spcAft>
            </a:pPr>
            <a:r>
              <a:rPr lang="ja-JP" altLang="en-US" sz="2000" dirty="0" smtClean="0"/>
              <a:t>特徴</a:t>
            </a:r>
            <a:r>
              <a:rPr lang="en-US" altLang="ja-JP" sz="2000" dirty="0"/>
              <a:t>3</a:t>
            </a:r>
            <a:r>
              <a:rPr lang="en-US" altLang="ja-JP" sz="2000" dirty="0" smtClean="0"/>
              <a:t>: </a:t>
            </a:r>
            <a:r>
              <a:rPr lang="ja-JP" altLang="en-US" sz="2000" dirty="0" smtClean="0"/>
              <a:t>焦点で光軸と交わる光線は，レンズを通過後，光軸と平行に</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主点</a:t>
            </a:r>
            <a:endParaRPr lang="ja-JP" altLang="en-US" dirty="0">
              <a:latin typeface="游ゴシック" panose="020B0400000000000000" pitchFamily="50" charset="-128"/>
              <a:ea typeface="游ゴシック" panose="020B0400000000000000" pitchFamily="50" charset="-128"/>
            </a:endParaRPr>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8093679" y="62613"/>
            <a:ext cx="4023858" cy="307777"/>
          </a:xfrm>
          <a:prstGeom prst="rect">
            <a:avLst/>
          </a:prstGeom>
        </p:spPr>
        <p:txBody>
          <a:bodyPr wrap="none">
            <a:spAutoFit/>
          </a:bodyPr>
          <a:lstStyle/>
          <a:p>
            <a:r>
              <a:rPr lang="en-US" altLang="ja-JP" sz="1400" dirty="0" smtClean="0"/>
              <a:t>※</a:t>
            </a:r>
            <a:r>
              <a:rPr lang="ja-JP" altLang="en-US" sz="1400" dirty="0" smtClean="0"/>
              <a:t>光学の講義ではないので詳細は省いた説明です</a:t>
            </a:r>
            <a:endParaRPr lang="ja-JP" altLang="en-US" sz="1400" dirty="0"/>
          </a:p>
        </p:txBody>
      </p:sp>
      <p:sp>
        <p:nvSpPr>
          <p:cNvPr id="11" name="正方形/長方形 10"/>
          <p:cNvSpPr/>
          <p:nvPr/>
        </p:nvSpPr>
        <p:spPr>
          <a:xfrm>
            <a:off x="6079965" y="6070577"/>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主面</a:t>
            </a:r>
          </a:p>
        </p:txBody>
      </p:sp>
      <p:sp>
        <p:nvSpPr>
          <p:cNvPr id="27" name="正方形/長方形 26"/>
          <p:cNvSpPr/>
          <p:nvPr/>
        </p:nvSpPr>
        <p:spPr>
          <a:xfrm>
            <a:off x="10203782" y="4348347"/>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光軸</a:t>
            </a:r>
          </a:p>
        </p:txBody>
      </p:sp>
    </p:spTree>
    <p:extLst>
      <p:ext uri="{BB962C8B-B14F-4D97-AF65-F5344CB8AC3E}">
        <p14:creationId xmlns:p14="http://schemas.microsoft.com/office/powerpoint/2010/main" val="37297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被写体とレンズの距離を固定し，投影面を動かした例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ピントがあった（点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では点光源が点でなく面として投影されるためボケる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投影面を動かした際にピントの合う位置は？</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a:t>
            </a:r>
            <a:r>
              <a:rPr lang="en-US" altLang="ja-JP" sz="2000" b="1" dirty="0" smtClean="0"/>
              <a:t>(</a:t>
            </a:r>
            <a:r>
              <a:rPr lang="ja-JP" altLang="en-US" sz="2000" b="1" dirty="0" smtClean="0"/>
              <a:t>こうそく</a:t>
            </a:r>
            <a:r>
              <a:rPr lang="en-US" altLang="ja-JP" sz="2000" b="1" dirty="0" smtClean="0"/>
              <a:t>)</a:t>
            </a:r>
            <a:r>
              <a:rPr lang="ja-JP" altLang="en-US" sz="2000" b="1" dirty="0" smtClean="0"/>
              <a:t>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P’</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t="51401"/>
          <a:stretch/>
        </p:blipFill>
        <p:spPr bwMode="auto">
          <a:xfrm>
            <a:off x="8207783" y="87086"/>
            <a:ext cx="3984217" cy="3020604"/>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pic>
        <p:nvPicPr>
          <p:cNvPr id="6" name="Picture 2"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753"/>
          <a:stretch/>
        </p:blipFill>
        <p:spPr bwMode="auto">
          <a:xfrm>
            <a:off x="8207783" y="3107690"/>
            <a:ext cx="3984217" cy="306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26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撮影パラメータ</a:t>
            </a:r>
            <a:endParaRPr kumimoji="1" lang="ja-JP" altLang="en-US" dirty="0"/>
          </a:p>
        </p:txBody>
      </p:sp>
      <p:sp>
        <p:nvSpPr>
          <p:cNvPr id="3" name="コンテンツ プレースホルダー 2"/>
          <p:cNvSpPr>
            <a:spLocks noGrp="1"/>
          </p:cNvSpPr>
          <p:nvPr>
            <p:ph idx="1"/>
          </p:nvPr>
        </p:nvSpPr>
        <p:spPr>
          <a:xfrm>
            <a:off x="685800" y="1039863"/>
            <a:ext cx="11301761" cy="2145766"/>
          </a:xfrm>
        </p:spPr>
        <p:txBody>
          <a:bodyPr>
            <a:normAutofit fontScale="85000" lnSpcReduction="2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en-US" altLang="ja-JP" sz="2400" dirty="0" smtClean="0"/>
          </a:p>
          <a:p>
            <a:r>
              <a:rPr lang="ja-JP" altLang="en-US" sz="2400"/>
              <a:t>ピント</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463098"/>
            <a:ext cx="10984305" cy="733270"/>
          </a:xfrm>
        </p:spPr>
        <p:txBody>
          <a:bodyPr/>
          <a:lstStyle/>
          <a:p>
            <a:r>
              <a:rPr lang="ja-JP" altLang="en-US" dirty="0" smtClean="0">
                <a:latin typeface="游ゴシック" panose="020B0400000000000000" pitchFamily="50" charset="-128"/>
                <a:ea typeface="游ゴシック" panose="020B0400000000000000" pitchFamily="50" charset="-128"/>
              </a:rPr>
              <a:t>イントロダクション</a:t>
            </a:r>
            <a:r>
              <a:rPr lang="en-US" altLang="ja-JP" dirty="0" smtClean="0">
                <a:latin typeface="游ゴシック" panose="020B0400000000000000" pitchFamily="50" charset="-128"/>
                <a:ea typeface="游ゴシック" panose="020B0400000000000000" pitchFamily="50" charset="-128"/>
              </a:rPr>
              <a:t>2</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801295" y="1670293"/>
            <a:ext cx="11214493" cy="4414822"/>
          </a:xfrm>
        </p:spPr>
        <p:txBody>
          <a:bodyPr>
            <a:normAutofit/>
          </a:bodyPr>
          <a:lstStyle/>
          <a:p>
            <a:pPr marL="0" indent="0">
              <a:buNone/>
            </a:pPr>
            <a:r>
              <a:rPr lang="ja-JP" altLang="en-US" dirty="0" smtClean="0">
                <a:latin typeface="游ゴシック" panose="020B0400000000000000" pitchFamily="50" charset="-128"/>
                <a:ea typeface="游ゴシック" panose="020B0400000000000000" pitchFamily="50" charset="-128"/>
              </a:rPr>
              <a:t>達成</a:t>
            </a:r>
            <a:r>
              <a:rPr lang="ja-JP" altLang="en-US" dirty="0">
                <a:latin typeface="游ゴシック" panose="020B0400000000000000" pitchFamily="50" charset="-128"/>
                <a:ea typeface="游ゴシック" panose="020B0400000000000000" pitchFamily="50" charset="-128"/>
              </a:rPr>
              <a:t>目標</a:t>
            </a:r>
            <a:endParaRPr kumimoji="1" lang="en-US" altLang="ja-JP" dirty="0" smtClean="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デジタル画像の取得</a:t>
            </a:r>
            <a:r>
              <a:rPr lang="ja-JP" altLang="en-US" dirty="0" smtClean="0">
                <a:latin typeface="游ゴシック" panose="020B0400000000000000" pitchFamily="50" charset="-128"/>
                <a:ea typeface="游ゴシック" panose="020B0400000000000000" pitchFamily="50" charset="-128"/>
              </a:rPr>
              <a:t>方法に</a:t>
            </a:r>
            <a:r>
              <a:rPr lang="ja-JP" altLang="en-US" dirty="0">
                <a:latin typeface="游ゴシック" panose="020B0400000000000000" pitchFamily="50" charset="-128"/>
                <a:ea typeface="游ゴシック" panose="020B0400000000000000" pitchFamily="50" charset="-128"/>
              </a:rPr>
              <a:t>関する基礎的な用語を正しく利用できる</a:t>
            </a:r>
            <a:endParaRPr lang="en-US" altLang="ja-JP" dirty="0">
              <a:latin typeface="游ゴシック" panose="020B0400000000000000" pitchFamily="50" charset="-128"/>
              <a:ea typeface="游ゴシック" panose="020B0400000000000000" pitchFamily="50" charset="-128"/>
            </a:endParaRPr>
          </a:p>
          <a:p>
            <a:pPr lvl="1"/>
            <a:r>
              <a:rPr lang="ja-JP" altLang="en-US" dirty="0" smtClean="0">
                <a:latin typeface="游ゴシック" panose="020B0400000000000000" pitchFamily="50" charset="-128"/>
                <a:ea typeface="游ゴシック" panose="020B0400000000000000" pitchFamily="50" charset="-128"/>
              </a:rPr>
              <a:t>デジタルカメラの</a:t>
            </a:r>
            <a:r>
              <a:rPr lang="ja-JP" altLang="en-US" dirty="0">
                <a:latin typeface="游ゴシック" panose="020B0400000000000000" pitchFamily="50" charset="-128"/>
                <a:ea typeface="游ゴシック" panose="020B0400000000000000" pitchFamily="50" charset="-128"/>
              </a:rPr>
              <a:t>基礎的</a:t>
            </a:r>
            <a:r>
              <a:rPr lang="ja-JP" altLang="en-US" dirty="0" smtClean="0">
                <a:latin typeface="游ゴシック" panose="020B0400000000000000" pitchFamily="50" charset="-128"/>
                <a:ea typeface="游ゴシック" panose="020B0400000000000000" pitchFamily="50" charset="-128"/>
              </a:rPr>
              <a:t>な構造と機能を説明できる</a:t>
            </a:r>
            <a:endParaRPr lang="en-US" altLang="ja-JP" dirty="0" smtClean="0">
              <a:latin typeface="游ゴシック" panose="020B0400000000000000" pitchFamily="50" charset="-128"/>
              <a:ea typeface="游ゴシック" panose="020B0400000000000000" pitchFamily="50" charset="-128"/>
            </a:endParaRPr>
          </a:p>
          <a:p>
            <a:pPr lvl="1"/>
            <a:r>
              <a:rPr lang="ja-JP" altLang="en-US" dirty="0" smtClean="0">
                <a:latin typeface="游ゴシック" panose="020B0400000000000000" pitchFamily="50" charset="-128"/>
                <a:ea typeface="游ゴシック" panose="020B0400000000000000" pitchFamily="50" charset="-128"/>
              </a:rPr>
              <a:t>人間の視覚系</a:t>
            </a:r>
            <a:r>
              <a:rPr lang="ja-JP" altLang="en-US" dirty="0">
                <a:latin typeface="游ゴシック" panose="020B0400000000000000" pitchFamily="50" charset="-128"/>
                <a:ea typeface="游ゴシック" panose="020B0400000000000000" pitchFamily="50" charset="-128"/>
              </a:rPr>
              <a:t>の基礎的な構造</a:t>
            </a:r>
            <a:r>
              <a:rPr lang="ja-JP" altLang="en-US" dirty="0" smtClean="0">
                <a:latin typeface="游ゴシック" panose="020B0400000000000000" pitchFamily="50" charset="-128"/>
                <a:ea typeface="游ゴシック" panose="020B0400000000000000" pitchFamily="50" charset="-128"/>
              </a:rPr>
              <a:t>と機能を説明できる</a:t>
            </a:r>
            <a:endParaRPr lang="en-US" altLang="ja-JP" dirty="0" smtClean="0">
              <a:latin typeface="游ゴシック" panose="020B0400000000000000" pitchFamily="50" charset="-128"/>
              <a:ea typeface="游ゴシック" panose="020B0400000000000000" pitchFamily="50" charset="-128"/>
            </a:endParaRPr>
          </a:p>
          <a:p>
            <a:pPr lvl="1"/>
            <a:endParaRPr lang="en-US" altLang="ja-JP" dirty="0">
              <a:latin typeface="游ゴシック" panose="020B0400000000000000" pitchFamily="50" charset="-128"/>
              <a:ea typeface="游ゴシック" panose="020B0400000000000000" pitchFamily="50" charset="-128"/>
            </a:endParaRPr>
          </a:p>
          <a:p>
            <a:pPr marL="0" indent="0">
              <a:buNone/>
            </a:pPr>
            <a:r>
              <a:rPr kumimoji="1" lang="en-US" altLang="ja-JP" dirty="0" smtClean="0">
                <a:latin typeface="游ゴシック" panose="020B0400000000000000" pitchFamily="50" charset="-128"/>
                <a:ea typeface="游ゴシック" panose="020B0400000000000000" pitchFamily="50" charset="-128"/>
              </a:rPr>
              <a:t>Contents</a:t>
            </a:r>
          </a:p>
          <a:p>
            <a:r>
              <a:rPr kumimoji="1" lang="ja-JP" altLang="en-US" dirty="0" smtClean="0">
                <a:latin typeface="游ゴシック" panose="020B0400000000000000" pitchFamily="50" charset="-128"/>
                <a:ea typeface="游ゴシック" panose="020B0400000000000000" pitchFamily="50" charset="-128"/>
              </a:rPr>
              <a:t>デジタルカメラ</a:t>
            </a:r>
            <a:endParaRPr kumimoji="1" lang="en-US" altLang="ja-JP" dirty="0" smtClean="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人間</a:t>
            </a:r>
            <a:r>
              <a:rPr lang="ja-JP" altLang="en-US" dirty="0" smtClean="0">
                <a:latin typeface="游ゴシック" panose="020B0400000000000000" pitchFamily="50" charset="-128"/>
                <a:ea typeface="游ゴシック" panose="020B0400000000000000" pitchFamily="50" charset="-128"/>
              </a:rPr>
              <a:t>の視覚</a:t>
            </a:r>
            <a:endParaRPr lang="en-US" altLang="ja-JP"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8690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fontScale="92500"/>
          </a:bodyPr>
          <a:lstStyle/>
          <a:p>
            <a:r>
              <a:rPr lang="ja-JP" altLang="en-US" dirty="0" smtClean="0"/>
              <a:t>画</a:t>
            </a:r>
            <a:r>
              <a:rPr lang="ja-JP" altLang="en-US" dirty="0"/>
              <a:t>角</a:t>
            </a:r>
            <a:r>
              <a:rPr lang="ja-JP" altLang="en-US" dirty="0" smtClean="0"/>
              <a:t>とは撮影範囲のこと．レンズ</a:t>
            </a:r>
            <a:r>
              <a:rPr lang="ja-JP" altLang="en-US" dirty="0"/>
              <a:t>の</a:t>
            </a:r>
            <a:r>
              <a:rPr lang="ja-JP" altLang="en-US" dirty="0" smtClean="0"/>
              <a:t>焦点距離と素子サイズにより定まる</a:t>
            </a:r>
            <a:endParaRPr lang="en-US" altLang="ja-JP" sz="2400" dirty="0" smtClean="0"/>
          </a:p>
          <a:p>
            <a:r>
              <a:rPr lang="ja-JP" altLang="en-US" sz="2400" dirty="0" smtClean="0"/>
              <a:t>カメラ本体により素子サイズが定まる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a:t>ズーム</a:t>
            </a:r>
            <a:r>
              <a:rPr lang="ja-JP" altLang="en-US" sz="2000" dirty="0" smtClean="0"/>
              <a:t>レンズ </a:t>
            </a:r>
            <a:r>
              <a:rPr lang="en-US" altLang="ja-JP" sz="2000" dirty="0" smtClean="0"/>
              <a:t>: </a:t>
            </a:r>
            <a:r>
              <a:rPr lang="ja-JP" altLang="en-US" sz="2000" dirty="0" smtClean="0"/>
              <a:t>焦点距離を変更できるレンズ　</a:t>
            </a:r>
            <a:endParaRPr lang="en-US" altLang="ja-JP" sz="2000"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望遠</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kumimoji="1" lang="ja-JP" altLang="en-US" dirty="0" smtClean="0"/>
              <a:t>絞る（</a:t>
            </a:r>
            <a:r>
              <a:rPr kumimoji="1" lang="en-US" altLang="ja-JP" dirty="0" smtClean="0"/>
              <a:t>F</a:t>
            </a:r>
            <a:r>
              <a:rPr kumimoji="1" lang="ja-JP" altLang="en-US" dirty="0" smtClean="0"/>
              <a:t>値</a:t>
            </a:r>
            <a:r>
              <a:rPr kumimoji="1" lang="en-US" altLang="ja-JP" dirty="0" smtClean="0"/>
              <a:t>-</a:t>
            </a:r>
            <a:r>
              <a:rPr lang="ja-JP" altLang="en-US" dirty="0"/>
              <a:t>大</a:t>
            </a:r>
            <a:r>
              <a:rPr kumimoji="1" lang="ja-JP" altLang="en-US" dirty="0" smtClean="0"/>
              <a:t>）</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dirty="0" smtClean="0"/>
              <a:t>開く（</a:t>
            </a:r>
            <a:r>
              <a:rPr lang="en-US" altLang="ja-JP" dirty="0"/>
              <a:t>F</a:t>
            </a:r>
            <a:r>
              <a:rPr lang="ja-JP" altLang="en-US" dirty="0"/>
              <a:t>値</a:t>
            </a:r>
            <a:r>
              <a:rPr lang="en-US" altLang="ja-JP" dirty="0" smtClean="0"/>
              <a:t>-</a:t>
            </a:r>
            <a:r>
              <a:rPr lang="ja-JP" altLang="en-US" dirty="0" smtClean="0"/>
              <a:t>小）</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a:t>
            </a:r>
            <a:r>
              <a:rPr lang="ja-JP" altLang="en-US" dirty="0"/>
              <a:t>ト</a:t>
            </a:r>
            <a:r>
              <a:rPr lang="ja-JP" altLang="en-US" dirty="0" smtClean="0"/>
              <a:t>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フォーカスリングをまわすことでピントを調整でき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757130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実際のカメラレンズのピント調節はもう少し複雑な機構になっている</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77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smtClean="0"/>
              <a:t>問</a:t>
            </a:r>
            <a:r>
              <a:rPr kumimoji="1" lang="en-US" altLang="ja-JP" dirty="0" smtClean="0"/>
              <a:t>:</a:t>
            </a:r>
            <a:br>
              <a:rPr kumimoji="1" lang="en-US" altLang="ja-JP" dirty="0" smtClean="0"/>
            </a:br>
            <a:r>
              <a:rPr lang="en-US" altLang="ja-JP" sz="3100" dirty="0"/>
              <a:t>B</a:t>
            </a:r>
            <a:r>
              <a:rPr lang="ja-JP" altLang="en-US" sz="3100" dirty="0" smtClean="0"/>
              <a:t>に焦点が合うよう投影</a:t>
            </a:r>
            <a:r>
              <a:rPr lang="ja-JP" altLang="en-US" sz="3100" dirty="0"/>
              <a:t>面</a:t>
            </a:r>
            <a:r>
              <a:rPr lang="ja-JP" altLang="en-US" sz="3100" dirty="0" smtClean="0"/>
              <a:t>を配置したとき，</a:t>
            </a:r>
            <a:r>
              <a:rPr lang="en-US" altLang="ja-JP" sz="3100" dirty="0" smtClean="0"/>
              <a:t/>
            </a:r>
            <a:br>
              <a:rPr lang="en-US" altLang="ja-JP" sz="3100" dirty="0" smtClean="0"/>
            </a:br>
            <a:r>
              <a:rPr lang="en-US" altLang="ja-JP" sz="3100" dirty="0" smtClean="0"/>
              <a:t>B</a:t>
            </a:r>
            <a:r>
              <a:rPr lang="ja-JP" altLang="en-US" sz="3100" dirty="0" smtClean="0"/>
              <a:t>の奥</a:t>
            </a:r>
            <a:r>
              <a:rPr lang="en-US" altLang="ja-JP" sz="3100" dirty="0" smtClean="0"/>
              <a:t>(A)</a:t>
            </a:r>
            <a:r>
              <a:rPr lang="ja-JP" altLang="en-US" sz="3100" dirty="0" smtClean="0"/>
              <a:t>と手前</a:t>
            </a:r>
            <a:r>
              <a:rPr lang="en-US" altLang="ja-JP" sz="3100" dirty="0" smtClean="0"/>
              <a:t>(C)</a:t>
            </a:r>
            <a:r>
              <a:rPr lang="ja-JP" altLang="en-US" sz="3100" dirty="0" smtClean="0"/>
              <a:t>ではどちらがよりぼけるか？</a:t>
            </a:r>
            <a:r>
              <a:rPr lang="en-US" altLang="ja-JP" sz="3100" dirty="0" smtClean="0"/>
              <a:t/>
            </a:r>
            <a:br>
              <a:rPr lang="en-US" altLang="ja-JP" sz="3100" dirty="0" smtClean="0"/>
            </a:br>
            <a:r>
              <a:rPr lang="ja-JP" altLang="en-US" sz="3100" dirty="0" smtClean="0"/>
              <a:t>その</a:t>
            </a:r>
            <a:r>
              <a:rPr lang="ja-JP" altLang="en-US" sz="3100" dirty="0"/>
              <a:t>理由</a:t>
            </a:r>
            <a:r>
              <a:rPr lang="ja-JP" altLang="en-US" sz="3100" dirty="0" smtClean="0"/>
              <a:t>を</a:t>
            </a:r>
            <a:r>
              <a:rPr lang="ja-JP" altLang="en-US" sz="3100" dirty="0"/>
              <a:t>簡潔</a:t>
            </a:r>
            <a:r>
              <a:rPr lang="ja-JP" altLang="en-US" sz="3100" dirty="0" smtClean="0"/>
              <a:t>に</a:t>
            </a:r>
            <a:r>
              <a:rPr lang="ja-JP" altLang="en-US" sz="3100" dirty="0"/>
              <a:t>説明</a:t>
            </a:r>
            <a:r>
              <a:rPr lang="ja-JP" altLang="en-US" sz="3100" dirty="0" smtClean="0"/>
              <a:t>せよ</a:t>
            </a:r>
            <a:r>
              <a:rPr lang="ja-JP" altLang="en-US" sz="3600" dirty="0" smtClean="0"/>
              <a:t>．</a:t>
            </a:r>
            <a:r>
              <a:rPr lang="en-US" altLang="ja-JP" sz="3600" dirty="0" smtClean="0"/>
              <a:t/>
            </a:r>
            <a:br>
              <a:rPr lang="en-US" altLang="ja-JP" sz="3600" dirty="0" smtClean="0"/>
            </a:br>
            <a:r>
              <a:rPr lang="ja-JP" altLang="en-US" dirty="0" smtClean="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1484" y="2958050"/>
            <a:ext cx="11708780" cy="733270"/>
          </a:xfrm>
        </p:spPr>
        <p:txBody>
          <a:bodyPr>
            <a:noAutofit/>
          </a:bodyPr>
          <a:lstStyle/>
          <a:p>
            <a:pPr algn="ct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2451" y="1070043"/>
            <a:ext cx="7235119" cy="733270"/>
          </a:xfrm>
        </p:spPr>
        <p:txBody>
          <a:bodyPr>
            <a:noAutofit/>
          </a:bodyPr>
          <a:lstStyle/>
          <a:p>
            <a:pPr algn="ctr"/>
            <a:r>
              <a:rPr kumimoji="1" lang="ja-JP" altLang="en-US" sz="5400" b="1" dirty="0" smtClean="0">
                <a:latin typeface="游ゴシック" panose="020B0400000000000000" pitchFamily="50" charset="-128"/>
                <a:ea typeface="游ゴシック" panose="020B0400000000000000" pitchFamily="50" charset="-128"/>
              </a:rPr>
              <a:t>カメラ</a:t>
            </a:r>
            <a:endParaRPr kumimoji="1" lang="ja-JP" altLang="en-US" sz="5400" b="1"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1092452"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endParaRPr lang="en-US" altLang="ja-JP" dirty="0" smtClean="0"/>
          </a:p>
          <a:p>
            <a:pPr marL="0" indent="0">
              <a:buNone/>
            </a:pPr>
            <a:r>
              <a:rPr lang="ja-JP" altLang="en-US" dirty="0" smtClean="0"/>
              <a:t>何故，色の三原色はあるのに音の三原音はないか？両方とも波なのに．</a:t>
            </a:r>
            <a:endParaRPr lang="en-US" altLang="ja-JP" dirty="0">
              <a:sym typeface="Wingdings" panose="05000000000000000000" pitchFamily="2" charset="2"/>
            </a:endParaRPr>
          </a:p>
          <a:p>
            <a:endParaRPr kumimoji="1" lang="ja-JP" altLang="en-US" dirty="0"/>
          </a:p>
        </p:txBody>
      </p:sp>
    </p:spTree>
    <p:extLst>
      <p:ext uri="{BB962C8B-B14F-4D97-AF65-F5344CB8AC3E}">
        <p14:creationId xmlns:p14="http://schemas.microsoft.com/office/powerpoint/2010/main" val="422436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a:t>桿体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smtClean="0"/>
              <a:t>　桿体細胞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：暗所では桿体のみが働くためものの形は分かるが色は認識できない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smtClean="0"/>
              <a:t>桿体</a:t>
            </a:r>
            <a:endParaRPr lang="ja-JP" altLang="en-US" dirty="0"/>
          </a:p>
        </p:txBody>
      </p:sp>
    </p:spTree>
    <p:extLst>
      <p:ext uri="{BB962C8B-B14F-4D97-AF65-F5344CB8AC3E}">
        <p14:creationId xmlns:p14="http://schemas.microsoft.com/office/powerpoint/2010/main" val="104825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lang="ja-JP" altLang="en-US" dirty="0"/>
              <a:t>人</a:t>
            </a:r>
            <a:r>
              <a:rPr lang="ja-JP" altLang="en-US" dirty="0" smtClean="0"/>
              <a:t>の感じる</a:t>
            </a:r>
            <a:r>
              <a:rPr lang="ja-JP" altLang="en-US" dirty="0"/>
              <a:t>明</a:t>
            </a:r>
            <a:r>
              <a:rPr lang="ja-JP" altLang="en-US" dirty="0" smtClean="0"/>
              <a:t>るさ</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（ルーメン）</a:t>
            </a:r>
            <a:r>
              <a:rPr lang="en-US" altLang="ja-JP" sz="2400" dirty="0" smtClean="0"/>
              <a:t>]</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a:t>桿体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
        <p:nvSpPr>
          <p:cNvPr id="4" name="正方形/長方形 3"/>
          <p:cNvSpPr/>
          <p:nvPr/>
        </p:nvSpPr>
        <p:spPr>
          <a:xfrm>
            <a:off x="2353581" y="5574"/>
            <a:ext cx="9838419" cy="461665"/>
          </a:xfrm>
          <a:prstGeom prst="rect">
            <a:avLst/>
          </a:prstGeom>
        </p:spPr>
        <p:txBody>
          <a:bodyPr wrap="square">
            <a:spAutoFit/>
          </a:bodyPr>
          <a:lstStyle/>
          <a:p>
            <a:pPr algn="r"/>
            <a:r>
              <a:rPr lang="ja-JP" altLang="en-US" sz="2400" dirty="0">
                <a:solidFill>
                  <a:srgbClr val="FF0000"/>
                </a:solidFill>
                <a:latin typeface="メイリオ" panose="020B0604030504040204" pitchFamily="50" charset="-128"/>
                <a:ea typeface="メイリオ" panose="020B0604030504040204" pitchFamily="50" charset="-128"/>
              </a:rPr>
              <a:t>以下参考資料</a:t>
            </a:r>
            <a:endParaRPr lang="en-US" altLang="ja-JP" sz="24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などで買える）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8432" y="199756"/>
            <a:ext cx="11228804" cy="733270"/>
          </a:xfrm>
        </p:spPr>
        <p:txBody>
          <a:bodyPr/>
          <a:lstStyle/>
          <a:p>
            <a:r>
              <a:rPr kumimoji="1" lang="ja-JP" altLang="en-US" dirty="0" smtClean="0">
                <a:latin typeface="游ゴシック" panose="020B0400000000000000" pitchFamily="50" charset="-128"/>
                <a:ea typeface="游ゴシック" panose="020B0400000000000000" pitchFamily="50" charset="-128"/>
              </a:rPr>
              <a:t>カメラとは</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latin typeface="游ゴシック" panose="020B0400000000000000" pitchFamily="50" charset="-128"/>
                <a:ea typeface="游ゴシック" panose="020B0400000000000000" pitchFamily="50" charset="-128"/>
              </a:rPr>
              <a:t>フィルムカメラ</a:t>
            </a:r>
            <a:endParaRPr lang="en-US" altLang="ja-JP"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smtClean="0">
                <a:latin typeface="游ゴシック" panose="020B0400000000000000" pitchFamily="50" charset="-128"/>
                <a:ea typeface="游ゴシック" panose="020B0400000000000000" pitchFamily="50" charset="-128"/>
              </a:rPr>
              <a:t>集めた光を</a:t>
            </a:r>
            <a:r>
              <a:rPr lang="ja-JP" altLang="en-US" sz="2000" dirty="0">
                <a:latin typeface="游ゴシック" panose="020B0400000000000000" pitchFamily="50" charset="-128"/>
                <a:ea typeface="游ゴシック" panose="020B0400000000000000" pitchFamily="50" charset="-128"/>
              </a:rPr>
              <a:t>フィルム上に</a:t>
            </a:r>
            <a:r>
              <a:rPr lang="ja-JP" altLang="en-US" sz="2000" dirty="0" smtClean="0">
                <a:latin typeface="游ゴシック" panose="020B0400000000000000" pitchFamily="50" charset="-128"/>
                <a:ea typeface="游ゴシック" panose="020B0400000000000000" pitchFamily="50" charset="-128"/>
              </a:rPr>
              <a:t>記録</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smtClean="0">
                <a:latin typeface="游ゴシック" panose="020B0400000000000000" pitchFamily="50" charset="-128"/>
                <a:ea typeface="游ゴシック" panose="020B0400000000000000" pitchFamily="50" charset="-128"/>
              </a:rPr>
              <a:t>現像</a:t>
            </a:r>
            <a:r>
              <a:rPr lang="en-US" altLang="ja-JP" sz="2000" dirty="0" smtClean="0">
                <a:latin typeface="游ゴシック" panose="020B0400000000000000" pitchFamily="50" charset="-128"/>
                <a:ea typeface="游ゴシック" panose="020B0400000000000000" pitchFamily="50" charset="-128"/>
              </a:rPr>
              <a:t> : </a:t>
            </a:r>
            <a:r>
              <a:rPr kumimoji="1" lang="ja-JP" altLang="en-US" sz="2000" dirty="0" smtClean="0">
                <a:latin typeface="游ゴシック" panose="020B0400000000000000" pitchFamily="50" charset="-128"/>
                <a:ea typeface="游ゴシック" panose="020B0400000000000000" pitchFamily="50" charset="-128"/>
              </a:rPr>
              <a:t>フィルムに化学処理を施し</a:t>
            </a:r>
            <a:r>
              <a:rPr lang="ja-JP" altLang="en-US" sz="2000" dirty="0" smtClean="0">
                <a:latin typeface="游ゴシック" panose="020B0400000000000000" pitchFamily="50" charset="-128"/>
                <a:ea typeface="游ゴシック" panose="020B0400000000000000" pitchFamily="50" charset="-128"/>
              </a:rPr>
              <a:t>ネガに</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r>
              <a:rPr kumimoji="1" lang="ja-JP" altLang="en-US" sz="2000" dirty="0" smtClean="0">
                <a:latin typeface="游ゴシック" panose="020B0400000000000000" pitchFamily="50" charset="-128"/>
                <a:ea typeface="游ゴシック" panose="020B0400000000000000" pitchFamily="50" charset="-128"/>
              </a:rPr>
              <a:t>プリント：銀塩プリント</a:t>
            </a:r>
            <a:r>
              <a:rPr kumimoji="1" lang="en-US" altLang="ja-JP" sz="2000" dirty="0" smtClean="0">
                <a:latin typeface="游ゴシック" panose="020B0400000000000000" pitchFamily="50" charset="-128"/>
                <a:ea typeface="游ゴシック" panose="020B0400000000000000" pitchFamily="50" charset="-128"/>
              </a:rPr>
              <a:t>/</a:t>
            </a:r>
            <a:r>
              <a:rPr kumimoji="1" lang="ja-JP" altLang="en-US" sz="2000" dirty="0" smtClean="0">
                <a:latin typeface="游ゴシック" panose="020B0400000000000000" pitchFamily="50" charset="-128"/>
                <a:ea typeface="游ゴシック" panose="020B0400000000000000" pitchFamily="50" charset="-128"/>
              </a:rPr>
              <a:t>印刷</a:t>
            </a:r>
            <a:endParaRPr kumimoji="1" lang="ja-JP" altLang="en-US" sz="20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latin typeface="游ゴシック" panose="020B0400000000000000" pitchFamily="50" charset="-128"/>
                <a:ea typeface="游ゴシック" panose="020B0400000000000000" pitchFamily="50" charset="-128"/>
              </a:rPr>
              <a:t>デジタルカメラ</a:t>
            </a:r>
            <a:endParaRPr lang="en-US" altLang="ja-JP" dirty="0">
              <a:latin typeface="游ゴシック" panose="020B0400000000000000" pitchFamily="50" charset="-128"/>
              <a:ea typeface="游ゴシック" panose="020B0400000000000000" pitchFamily="50" charset="-128"/>
            </a:endParaRPr>
          </a:p>
          <a:p>
            <a:pPr marL="0" indent="0">
              <a:buNone/>
            </a:pPr>
            <a:r>
              <a:rPr lang="ja-JP" altLang="en-US" sz="1800" dirty="0" smtClean="0">
                <a:latin typeface="游ゴシック" panose="020B0400000000000000" pitchFamily="50" charset="-128"/>
                <a:ea typeface="游ゴシック" panose="020B0400000000000000" pitchFamily="50" charset="-128"/>
              </a:rPr>
              <a:t>集</a:t>
            </a:r>
            <a:r>
              <a:rPr lang="ja-JP" altLang="en-US" sz="1800" dirty="0">
                <a:latin typeface="游ゴシック" panose="020B0400000000000000" pitchFamily="50" charset="-128"/>
                <a:ea typeface="游ゴシック" panose="020B0400000000000000" pitchFamily="50" charset="-128"/>
              </a:rPr>
              <a:t>めた</a:t>
            </a:r>
            <a:r>
              <a:rPr lang="ja-JP" altLang="en-US" sz="1800" dirty="0" smtClean="0">
                <a:latin typeface="游ゴシック" panose="020B0400000000000000" pitchFamily="50" charset="-128"/>
                <a:ea typeface="游ゴシック" panose="020B0400000000000000" pitchFamily="50" charset="-128"/>
              </a:rPr>
              <a:t>光を撮影素子</a:t>
            </a:r>
            <a:r>
              <a:rPr lang="en-US" altLang="ja-JP" sz="1800" dirty="0" smtClean="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CCD</a:t>
            </a:r>
            <a:r>
              <a:rPr lang="ja-JP" altLang="en-US" sz="1800" dirty="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CMOS</a:t>
            </a:r>
            <a:r>
              <a:rPr lang="en-US" altLang="ja-JP" sz="1800" dirty="0" smtClean="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により電気的に記憶</a:t>
            </a:r>
            <a:endParaRPr lang="en-US" altLang="ja-JP" sz="1800" dirty="0">
              <a:latin typeface="游ゴシック" panose="020B0400000000000000" pitchFamily="50" charset="-128"/>
              <a:ea typeface="游ゴシック" panose="020B0400000000000000" pitchFamily="50" charset="-128"/>
            </a:endParaRPr>
          </a:p>
          <a:p>
            <a:pPr marL="0" indent="0">
              <a:buNone/>
            </a:pPr>
            <a:r>
              <a:rPr lang="ja-JP" altLang="en-US" sz="1800" dirty="0" smtClean="0">
                <a:latin typeface="游ゴシック" panose="020B0400000000000000" pitchFamily="50" charset="-128"/>
                <a:ea typeface="游ゴシック" panose="020B0400000000000000" pitchFamily="50" charset="-128"/>
              </a:rPr>
              <a:t>センサ上にフォトダイオードが配列されておりこの数が解像度を決める</a:t>
            </a:r>
            <a:endParaRPr lang="en-US" altLang="ja-JP" sz="1800" dirty="0" smtClean="0">
              <a:latin typeface="游ゴシック" panose="020B0400000000000000" pitchFamily="50" charset="-128"/>
              <a:ea typeface="游ゴシック" panose="020B0400000000000000" pitchFamily="50" charset="-128"/>
            </a:endParaRPr>
          </a:p>
          <a:p>
            <a:pPr marL="457200" lvl="1" indent="0">
              <a:buNone/>
            </a:pPr>
            <a:endParaRPr lang="en-US" altLang="ja-JP" sz="1800" dirty="0" smtClean="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latin typeface="游ゴシック" panose="020B0400000000000000" pitchFamily="50" charset="-128"/>
                <a:ea typeface="游ゴシック" panose="020B0400000000000000" pitchFamily="50" charset="-128"/>
              </a:rPr>
              <a:t>光を計測・記録する装置</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一般に，外部からの光を集めるレンズ、と、光の強度を記録する装置（フィルム</a:t>
            </a:r>
            <a:r>
              <a:rPr lang="en-US" altLang="ja-JP" sz="2400" dirty="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撮影素子）から構成される</a:t>
            </a:r>
            <a:endParaRPr lang="ja-JP" altLang="en-US" sz="2400" dirty="0">
              <a:latin typeface="游ゴシック" panose="020B0400000000000000" pitchFamily="50" charset="-128"/>
              <a:ea typeface="游ゴシック" panose="020B0400000000000000"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693092" cy="523220"/>
          </a:xfrm>
          <a:prstGeom prst="rect">
            <a:avLst/>
          </a:prstGeom>
        </p:spPr>
        <p:txBody>
          <a:bodyPr wrap="none">
            <a:spAutoFit/>
          </a:bodyPr>
          <a:lstStyle/>
          <a:p>
            <a:r>
              <a:rPr lang="en-US" altLang="ja-JP" sz="1400" dirty="0" smtClean="0">
                <a:latin typeface="游ゴシック" panose="020B0400000000000000" pitchFamily="50" charset="-128"/>
                <a:ea typeface="游ゴシック" panose="020B0400000000000000" pitchFamily="50" charset="-128"/>
              </a:rPr>
              <a:t>© FUJIFILM, 2017</a:t>
            </a:r>
          </a:p>
          <a:p>
            <a:r>
              <a:rPr lang="en-US" altLang="ja-JP" sz="1400" dirty="0">
                <a:latin typeface="游ゴシック" panose="020B0400000000000000" pitchFamily="50" charset="-128"/>
                <a:ea typeface="游ゴシック" panose="020B0400000000000000" pitchFamily="50" charset="-128"/>
              </a:rPr>
              <a:t>http://fujifilm.jp/</a:t>
            </a:r>
            <a:endParaRPr lang="ja-JP" altLang="en-US" sz="1400" dirty="0">
              <a:latin typeface="游ゴシック" panose="020B0400000000000000" pitchFamily="50" charset="-128"/>
              <a:ea typeface="游ゴシック" panose="020B0400000000000000" pitchFamily="50" charset="-128"/>
            </a:endParaRP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861407" cy="523220"/>
          </a:xfrm>
          <a:prstGeom prst="rect">
            <a:avLst/>
          </a:prstGeom>
        </p:spPr>
        <p:txBody>
          <a:bodyPr wrap="none">
            <a:spAutoFit/>
          </a:bodyPr>
          <a:lstStyle/>
          <a:p>
            <a:r>
              <a:rPr lang="en-US" altLang="ja-JP" sz="1400" dirty="0" smtClean="0">
                <a:latin typeface="游ゴシック" panose="020B0400000000000000" pitchFamily="50" charset="-128"/>
                <a:ea typeface="游ゴシック" panose="020B0400000000000000" pitchFamily="50" charset="-128"/>
              </a:rPr>
              <a:t>CC0</a:t>
            </a:r>
          </a:p>
          <a:p>
            <a:r>
              <a:rPr lang="en-US" altLang="ja-JP" sz="1400" dirty="0">
                <a:latin typeface="游ゴシック" panose="020B0400000000000000" pitchFamily="50" charset="-128"/>
                <a:ea typeface="游ゴシック" panose="020B0400000000000000" pitchFamily="50" charset="-128"/>
              </a:rPr>
              <a:t>https://pixabay.com</a:t>
            </a:r>
            <a:endParaRPr lang="ja-JP" altLang="en-US" sz="1400" dirty="0">
              <a:latin typeface="游ゴシック" panose="020B0400000000000000" pitchFamily="50" charset="-128"/>
              <a:ea typeface="游ゴシック" panose="020B0400000000000000" pitchFamily="50" charset="-128"/>
            </a:endParaRPr>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687038" y="6119336"/>
            <a:ext cx="2461418" cy="738664"/>
          </a:xfrm>
          <a:prstGeom prst="rect">
            <a:avLst/>
          </a:prstGeom>
        </p:spPr>
        <p:txBody>
          <a:bodyPr wrap="square">
            <a:spAutoFit/>
          </a:bodyPr>
          <a:lstStyle/>
          <a:p>
            <a:r>
              <a:rPr lang="en-US" altLang="ja-JP" sz="1400" dirty="0" smtClean="0">
                <a:latin typeface="游ゴシック" panose="020B0400000000000000" pitchFamily="50" charset="-128"/>
                <a:ea typeface="游ゴシック" panose="020B0400000000000000" pitchFamily="50" charset="-128"/>
              </a:rPr>
              <a:t>CMOS</a:t>
            </a:r>
            <a:r>
              <a:rPr lang="ja-JP" altLang="en-US" sz="1400" dirty="0" smtClean="0">
                <a:latin typeface="游ゴシック" panose="020B0400000000000000" pitchFamily="50" charset="-128"/>
                <a:ea typeface="游ゴシック" panose="020B0400000000000000" pitchFamily="50" charset="-128"/>
              </a:rPr>
              <a:t> </a:t>
            </a:r>
            <a:r>
              <a:rPr lang="en-US" altLang="ja-JP" sz="1400" dirty="0" smtClean="0">
                <a:latin typeface="游ゴシック" panose="020B0400000000000000" pitchFamily="50" charset="-128"/>
                <a:ea typeface="游ゴシック" panose="020B0400000000000000" pitchFamily="50" charset="-128"/>
              </a:rPr>
              <a:t>Image Sensor</a:t>
            </a:r>
          </a:p>
          <a:p>
            <a:r>
              <a:rPr lang="en-US" altLang="ja-JP" sz="1400" dirty="0" smtClean="0">
                <a:latin typeface="游ゴシック" panose="020B0400000000000000" pitchFamily="50" charset="-128"/>
                <a:ea typeface="游ゴシック" panose="020B0400000000000000" pitchFamily="50" charset="-128"/>
              </a:rPr>
              <a:t>By Filya1 [CC-BY-SA 3.0] </a:t>
            </a:r>
          </a:p>
          <a:p>
            <a:r>
              <a:rPr lang="en-US" altLang="ja-JP" sz="1400" dirty="0" smtClean="0">
                <a:latin typeface="游ゴシック" panose="020B0400000000000000" pitchFamily="50" charset="-128"/>
                <a:ea typeface="游ゴシック" panose="020B0400000000000000" pitchFamily="50" charset="-128"/>
              </a:rPr>
              <a:t>from </a:t>
            </a:r>
            <a:r>
              <a:rPr lang="en-US" altLang="ja-JP" sz="1400" dirty="0" err="1" smtClean="0">
                <a:latin typeface="游ゴシック" panose="020B0400000000000000" pitchFamily="50" charset="-128"/>
                <a:ea typeface="游ゴシック" panose="020B0400000000000000" pitchFamily="50" charset="-128"/>
              </a:rPr>
              <a:t>wikipedia</a:t>
            </a:r>
            <a:endParaRPr lang="en-US" altLang="ja-JP" sz="1400" dirty="0" smtClean="0">
              <a:latin typeface="游ゴシック" panose="020B0400000000000000" pitchFamily="50" charset="-128"/>
              <a:ea typeface="游ゴシック" panose="020B0400000000000000" pitchFamily="50" charset="-128"/>
            </a:endParaRPr>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630990" y="6119336"/>
            <a:ext cx="2768804" cy="307777"/>
          </a:xfrm>
          <a:prstGeom prst="rect">
            <a:avLst/>
          </a:prstGeom>
        </p:spPr>
        <p:txBody>
          <a:bodyPr wrap="square">
            <a:spAutoFit/>
          </a:bodyPr>
          <a:lstStyle/>
          <a:p>
            <a:r>
              <a:rPr lang="en-US" altLang="ja-JP" sz="1400" dirty="0" smtClean="0">
                <a:latin typeface="游ゴシック" panose="020B0400000000000000" pitchFamily="50" charset="-128"/>
                <a:ea typeface="游ゴシック" panose="020B0400000000000000" pitchFamily="50" charset="-128"/>
              </a:rPr>
              <a:t>Nikon D7000 </a:t>
            </a:r>
            <a:r>
              <a:rPr lang="ja-JP" altLang="en-US" sz="1400" dirty="0" smtClean="0">
                <a:latin typeface="游ゴシック" panose="020B0400000000000000" pitchFamily="50" charset="-128"/>
                <a:ea typeface="游ゴシック" panose="020B0400000000000000" pitchFamily="50" charset="-128"/>
              </a:rPr>
              <a:t>と</a:t>
            </a:r>
            <a:r>
              <a:rPr lang="ja-JP" altLang="en-US" sz="1400" dirty="0">
                <a:latin typeface="游ゴシック" panose="020B0400000000000000" pitchFamily="50" charset="-128"/>
                <a:ea typeface="游ゴシック" panose="020B0400000000000000" pitchFamily="50" charset="-128"/>
              </a:rPr>
              <a:t>ズーム</a:t>
            </a:r>
            <a:r>
              <a:rPr lang="ja-JP" altLang="en-US" sz="1400" dirty="0" smtClean="0">
                <a:latin typeface="游ゴシック" panose="020B0400000000000000" pitchFamily="50" charset="-128"/>
                <a:ea typeface="游ゴシック" panose="020B0400000000000000" pitchFamily="50" charset="-128"/>
              </a:rPr>
              <a:t>レンズ</a:t>
            </a:r>
            <a:endParaRPr lang="en-US" altLang="ja-JP" sz="1400"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1352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008016"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020278"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135574"/>
            <a:ext cx="11447100" cy="2218185"/>
          </a:xfrm>
        </p:spPr>
        <p:txBody>
          <a:bodyPr>
            <a:normAutofit/>
          </a:bodyPr>
          <a:lstStyle/>
          <a:p>
            <a:r>
              <a:rPr kumimoji="1" lang="ja-JP" altLang="en-US" sz="2400" dirty="0" smtClean="0">
                <a:latin typeface="游ゴシック" panose="020B0400000000000000" pitchFamily="50" charset="-128"/>
                <a:ea typeface="游ゴシック" panose="020B0400000000000000" pitchFamily="50" charset="-128"/>
              </a:rPr>
              <a:t>光はレンズを通り撮像素子上に像を結ぶ</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光の量を調整するための、絞りとシャッターが存在</a:t>
            </a:r>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撮像素子（</a:t>
            </a:r>
            <a:r>
              <a:rPr lang="en-US" altLang="ja-JP" sz="2400" dirty="0" smtClean="0">
                <a:latin typeface="游ゴシック" panose="020B0400000000000000" pitchFamily="50" charset="-128"/>
                <a:ea typeface="游ゴシック" panose="020B0400000000000000" pitchFamily="50" charset="-128"/>
              </a:rPr>
              <a:t>CCD/CMOS</a:t>
            </a:r>
            <a:r>
              <a:rPr lang="ja-JP" altLang="en-US" sz="2400" dirty="0" smtClean="0">
                <a:latin typeface="游ゴシック" panose="020B0400000000000000" pitchFamily="50" charset="-128"/>
                <a:ea typeface="游ゴシック" panose="020B0400000000000000" pitchFamily="50" charset="-128"/>
              </a:rPr>
              <a:t>）にて得られた信号は，</a:t>
            </a:r>
            <a:r>
              <a:rPr lang="en-US" altLang="ja-JP" sz="2400" dirty="0" smtClean="0">
                <a:latin typeface="游ゴシック" panose="020B0400000000000000" pitchFamily="50" charset="-128"/>
                <a:ea typeface="游ゴシック" panose="020B0400000000000000" pitchFamily="50" charset="-128"/>
              </a:rPr>
              <a:t>A/D</a:t>
            </a:r>
            <a:r>
              <a:rPr lang="ja-JP" altLang="en-US" sz="2400" dirty="0" smtClean="0">
                <a:latin typeface="游ゴシック" panose="020B0400000000000000" pitchFamily="50" charset="-128"/>
                <a:ea typeface="游ゴシック" panose="020B0400000000000000" pitchFamily="50" charset="-128"/>
              </a:rPr>
              <a:t>変換後，画像処理される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画像処理部では，ノイズ除去や階調・色調補正処理が行われ，画像が生成される</a:t>
            </a:r>
            <a:endParaRPr lang="en-US" altLang="ja-JP" sz="2400" dirty="0" smtClean="0">
              <a:latin typeface="游ゴシック" panose="020B0400000000000000" pitchFamily="50" charset="-128"/>
              <a:ea typeface="游ゴシック" panose="020B0400000000000000" pitchFamily="50" charset="-128"/>
            </a:endParaRPr>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latin typeface="游ゴシック" panose="020B0400000000000000" pitchFamily="50" charset="-128"/>
                <a:ea typeface="游ゴシック" panose="020B0400000000000000" pitchFamily="50" charset="-128"/>
              </a:rPr>
              <a:t>デジタルカメラの構造</a:t>
            </a:r>
            <a:endParaRPr kumimoji="1" lang="ja-JP" altLang="en-US"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1716224"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レ</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ン</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ズ</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5975621"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アナログ信号処理</a:t>
            </a:r>
            <a:endParaRPr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回路</a:t>
            </a:r>
            <a:endParaRPr kumimoji="1"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 name="正方形/長方形 4"/>
          <p:cNvSpPr/>
          <p:nvPr/>
        </p:nvSpPr>
        <p:spPr>
          <a:xfrm>
            <a:off x="2649694"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絞り</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3583164"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シャッタ｜</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正方形/長方形 6"/>
          <p:cNvSpPr/>
          <p:nvPr/>
        </p:nvSpPr>
        <p:spPr>
          <a:xfrm>
            <a:off x="4516634"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撮像素子</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7059740"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rPr>
              <a:t>AD</a:t>
            </a: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変換</a:t>
            </a:r>
            <a:endPar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9174801"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メモリ</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カード</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8143859"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デジタル信号処理</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回路</a:t>
            </a:r>
            <a:endParaRPr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9174801"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rPr>
              <a:t>US</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B</a:t>
            </a:r>
            <a:endPar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9174801"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液晶</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モニタ</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5" name="直線矢印コネクタ 24"/>
          <p:cNvCxnSpPr/>
          <p:nvPr/>
        </p:nvCxnSpPr>
        <p:spPr>
          <a:xfrm>
            <a:off x="664444"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278020" y="4516085"/>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9" name="直線矢印コネクタ 28"/>
          <p:cNvCxnSpPr/>
          <p:nvPr/>
        </p:nvCxnSpPr>
        <p:spPr>
          <a:xfrm>
            <a:off x="664444"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78020" y="3822402"/>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31" name="直線矢印コネクタ 30"/>
          <p:cNvCxnSpPr/>
          <p:nvPr/>
        </p:nvCxnSpPr>
        <p:spPr>
          <a:xfrm>
            <a:off x="664444"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78020" y="5977023"/>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33" name="直線矢印コネクタ 32"/>
          <p:cNvCxnSpPr/>
          <p:nvPr/>
        </p:nvCxnSpPr>
        <p:spPr>
          <a:xfrm>
            <a:off x="664444"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78020" y="5262319"/>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5" name="右矢印 34"/>
          <p:cNvSpPr/>
          <p:nvPr/>
        </p:nvSpPr>
        <p:spPr>
          <a:xfrm>
            <a:off x="5320527"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6" name="右矢印 35"/>
          <p:cNvSpPr/>
          <p:nvPr/>
        </p:nvSpPr>
        <p:spPr>
          <a:xfrm>
            <a:off x="6644831"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7" name="右矢印 36"/>
          <p:cNvSpPr/>
          <p:nvPr/>
        </p:nvSpPr>
        <p:spPr>
          <a:xfrm>
            <a:off x="773790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右矢印 37"/>
          <p:cNvSpPr/>
          <p:nvPr/>
        </p:nvSpPr>
        <p:spPr>
          <a:xfrm>
            <a:off x="8767921"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右矢印 38"/>
          <p:cNvSpPr/>
          <p:nvPr/>
        </p:nvSpPr>
        <p:spPr>
          <a:xfrm>
            <a:off x="8767921"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0" name="右矢印 39"/>
          <p:cNvSpPr/>
          <p:nvPr/>
        </p:nvSpPr>
        <p:spPr>
          <a:xfrm>
            <a:off x="8767921"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521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9320" y="177293"/>
            <a:ext cx="11708780" cy="733270"/>
          </a:xfrm>
        </p:spPr>
        <p:txBody>
          <a:bodyPr/>
          <a:lstStyle/>
          <a:p>
            <a:pPr algn="ctr"/>
            <a:r>
              <a:rPr kumimoji="1" lang="ja-JP" altLang="en-US" dirty="0" smtClean="0">
                <a:latin typeface="游ゴシック" panose="020B0400000000000000" pitchFamily="50" charset="-128"/>
                <a:ea typeface="游ゴシック" panose="020B0400000000000000" pitchFamily="50" charset="-128"/>
              </a:rPr>
              <a:t>デジタルカメラの種類</a:t>
            </a:r>
            <a:endParaRPr kumimoji="1" lang="ja-JP" altLang="en-US" dirty="0">
              <a:latin typeface="游ゴシック" panose="020B0400000000000000" pitchFamily="50" charset="-128"/>
              <a:ea typeface="游ゴシック" panose="020B0400000000000000" pitchFamily="50" charset="-128"/>
            </a:endParaRPr>
          </a:p>
        </p:txBody>
      </p:sp>
      <p:grpSp>
        <p:nvGrpSpPr>
          <p:cNvPr id="6" name="グループ化 5"/>
          <p:cNvGrpSpPr/>
          <p:nvPr/>
        </p:nvGrpSpPr>
        <p:grpSpPr>
          <a:xfrm>
            <a:off x="131233" y="817007"/>
            <a:ext cx="12161312" cy="3368489"/>
            <a:chOff x="131233" y="569426"/>
            <a:chExt cx="12161312"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a:t>
              </a:r>
            </a:p>
            <a:p>
              <a:pPr algn="ctr"/>
              <a:r>
                <a:rPr lang="ja-JP" altLang="en-US" sz="2400" dirty="0" smtClean="0">
                  <a:latin typeface="游ゴシック" panose="020B0400000000000000" pitchFamily="50" charset="-128"/>
                  <a:ea typeface="游ゴシック" panose="020B0400000000000000" pitchFamily="50" charset="-128"/>
                </a:rPr>
                <a:t>フルサイズ</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a:latin typeface="游ゴシック" panose="020B0400000000000000" pitchFamily="50" charset="-128"/>
                  <a:ea typeface="游ゴシック" panose="020B0400000000000000" pitchFamily="50" charset="-128"/>
                </a:rPr>
                <a:t>35.9</a:t>
              </a:r>
              <a:r>
                <a:rPr lang="ja-JP" altLang="en-US" sz="2400" dirty="0" err="1">
                  <a:latin typeface="游ゴシック" panose="020B0400000000000000" pitchFamily="50" charset="-128"/>
                  <a:ea typeface="游ゴシック" panose="020B0400000000000000" pitchFamily="50" charset="-128"/>
                </a:rPr>
                <a:t>ｘ</a:t>
              </a:r>
              <a:r>
                <a:rPr lang="en-US" altLang="ja-JP" sz="2400" dirty="0" smtClean="0">
                  <a:latin typeface="游ゴシック" panose="020B0400000000000000" pitchFamily="50" charset="-128"/>
                  <a:ea typeface="游ゴシック" panose="020B0400000000000000" pitchFamily="50" charset="-128"/>
                </a:rPr>
                <a:t>23.9</a:t>
              </a:r>
              <a:endParaRPr lang="ja-JP" altLang="en-US" sz="2400" dirty="0">
                <a:latin typeface="游ゴシック" panose="020B0400000000000000" pitchFamily="50" charset="-128"/>
                <a:ea typeface="游ゴシック" panose="020B0400000000000000"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01924" y="2737586"/>
              <a:ext cx="152477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D500</a:t>
              </a:r>
            </a:p>
            <a:p>
              <a:pPr algn="ctr"/>
              <a:r>
                <a:rPr lang="en-US" altLang="ja-JP" sz="2400" dirty="0" smtClean="0">
                  <a:latin typeface="游ゴシック" panose="020B0400000000000000" pitchFamily="50" charset="-128"/>
                  <a:ea typeface="游ゴシック" panose="020B0400000000000000" pitchFamily="50" charset="-128"/>
                </a:rPr>
                <a:t>APS-C</a:t>
              </a:r>
            </a:p>
            <a:p>
              <a:pPr algn="ctr"/>
              <a:r>
                <a:rPr lang="en-US" altLang="ja-JP" sz="2400" dirty="0" smtClean="0">
                  <a:latin typeface="游ゴシック" panose="020B0400000000000000" pitchFamily="50" charset="-128"/>
                  <a:ea typeface="游ゴシック" panose="020B0400000000000000" pitchFamily="50" charset="-128"/>
                </a:rPr>
                <a:t>23.5x15.7</a:t>
              </a:r>
              <a:endParaRPr lang="en-US" altLang="ja-JP" sz="2400" dirty="0">
                <a:latin typeface="游ゴシック" panose="020B0400000000000000" pitchFamily="50" charset="-128"/>
                <a:ea typeface="游ゴシック" panose="020B0400000000000000" pitchFamily="50" charset="-128"/>
              </a:endParaRPr>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33853" y="2737586"/>
              <a:ext cx="152477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D5300</a:t>
              </a:r>
            </a:p>
            <a:p>
              <a:pPr algn="ctr"/>
              <a:r>
                <a:rPr lang="en-US" altLang="ja-JP" sz="2400" dirty="0" smtClean="0">
                  <a:latin typeface="游ゴシック" panose="020B0400000000000000" pitchFamily="50" charset="-128"/>
                  <a:ea typeface="游ゴシック" panose="020B0400000000000000" pitchFamily="50" charset="-128"/>
                </a:rPr>
                <a:t>APS-C</a:t>
              </a:r>
            </a:p>
            <a:p>
              <a:pPr algn="ctr"/>
              <a:r>
                <a:rPr lang="en-US" altLang="ja-JP" sz="2400" dirty="0" smtClean="0">
                  <a:latin typeface="游ゴシック" panose="020B0400000000000000" pitchFamily="50" charset="-128"/>
                  <a:ea typeface="游ゴシック" panose="020B0400000000000000" pitchFamily="50" charset="-128"/>
                </a:rPr>
                <a:t>23.5x15.6</a:t>
              </a:r>
              <a:endParaRPr lang="en-US" altLang="ja-JP" sz="2400" dirty="0">
                <a:latin typeface="游ゴシック" panose="020B0400000000000000" pitchFamily="50" charset="-128"/>
                <a:ea typeface="游ゴシック" panose="020B0400000000000000" pitchFamily="50" charset="-128"/>
              </a:endParaRPr>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86999" y="2737586"/>
              <a:ext cx="184056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Nikon1AW1</a:t>
              </a:r>
            </a:p>
            <a:p>
              <a:pPr algn="ct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型</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smtClean="0">
                  <a:latin typeface="游ゴシック" panose="020B0400000000000000" pitchFamily="50" charset="-128"/>
                  <a:ea typeface="游ゴシック" panose="020B0400000000000000" pitchFamily="50" charset="-128"/>
                </a:rPr>
                <a:t>13.2×8.8</a:t>
              </a:r>
              <a:endParaRPr lang="en-US" altLang="ja-JP" sz="2400" dirty="0">
                <a:latin typeface="游ゴシック" panose="020B0400000000000000" pitchFamily="50" charset="-128"/>
                <a:ea typeface="游ゴシック" panose="020B0400000000000000" pitchFamily="50" charset="-128"/>
              </a:endParaRPr>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79185" y="2737586"/>
              <a:ext cx="2412840" cy="1200329"/>
            </a:xfrm>
            <a:prstGeom prst="rect">
              <a:avLst/>
            </a:prstGeom>
          </p:spPr>
          <p:txBody>
            <a:bodyPr wrap="none">
              <a:spAutoFit/>
            </a:bodyPr>
            <a:lstStyle/>
            <a:p>
              <a:pPr algn="ctr"/>
              <a:r>
                <a:rPr lang="en-US" altLang="ja-JP" sz="2400" dirty="0">
                  <a:latin typeface="游ゴシック" panose="020B0400000000000000" pitchFamily="50" charset="-128"/>
                  <a:ea typeface="游ゴシック" panose="020B0400000000000000" pitchFamily="50" charset="-128"/>
                </a:rPr>
                <a:t>COOLPIX </a:t>
              </a:r>
              <a:r>
                <a:rPr lang="en-US" altLang="ja-JP" sz="2400" dirty="0" smtClean="0">
                  <a:latin typeface="游ゴシック" panose="020B0400000000000000" pitchFamily="50" charset="-128"/>
                  <a:ea typeface="游ゴシック" panose="020B0400000000000000" pitchFamily="50" charset="-128"/>
                </a:rPr>
                <a:t>W300</a:t>
              </a:r>
            </a:p>
            <a:p>
              <a:pPr algn="ctr"/>
              <a:r>
                <a:rPr lang="en-US" altLang="ja-JP" sz="2400" dirty="0" smtClean="0">
                  <a:latin typeface="游ゴシック" panose="020B0400000000000000" pitchFamily="50" charset="-128"/>
                  <a:ea typeface="游ゴシック" panose="020B0400000000000000" pitchFamily="50" charset="-128"/>
                </a:rPr>
                <a:t>1/2.3</a:t>
              </a:r>
              <a:r>
                <a:rPr lang="ja-JP" altLang="en-US" sz="2400" dirty="0" smtClean="0">
                  <a:latin typeface="游ゴシック" panose="020B0400000000000000" pitchFamily="50" charset="-128"/>
                  <a:ea typeface="游ゴシック" panose="020B0400000000000000" pitchFamily="50" charset="-128"/>
                </a:rPr>
                <a:t>型</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a:latin typeface="游ゴシック" panose="020B0400000000000000" pitchFamily="50" charset="-128"/>
                  <a:ea typeface="游ゴシック" panose="020B0400000000000000" pitchFamily="50" charset="-128"/>
                </a:rPr>
                <a:t>6.2×4.7</a:t>
              </a:r>
              <a:endParaRPr lang="en-US" altLang="ja-JP" sz="2400" dirty="0" smtClean="0">
                <a:latin typeface="游ゴシック" panose="020B0400000000000000" pitchFamily="50" charset="-128"/>
                <a:ea typeface="游ゴシック" panose="020B0400000000000000" pitchFamily="50" charset="-128"/>
              </a:endParaRPr>
            </a:p>
          </p:txBody>
        </p:sp>
      </p:grpSp>
      <p:sp>
        <p:nvSpPr>
          <p:cNvPr id="14" name="正方形/長方形 13"/>
          <p:cNvSpPr/>
          <p:nvPr/>
        </p:nvSpPr>
        <p:spPr>
          <a:xfrm>
            <a:off x="5827132" y="6201536"/>
            <a:ext cx="611096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画像は</a:t>
            </a:r>
            <a:r>
              <a:rPr lang="en-US" altLang="ja-JP" dirty="0">
                <a:latin typeface="游ゴシック" panose="020B0400000000000000" pitchFamily="50" charset="-128"/>
                <a:ea typeface="游ゴシック" panose="020B0400000000000000" pitchFamily="50" charset="-128"/>
                <a:hlinkClick r:id="rId8"/>
              </a:rPr>
              <a:t>http://www.nikon-image.com/products</a:t>
            </a:r>
            <a:r>
              <a:rPr lang="en-US" altLang="ja-JP" dirty="0" smtClean="0">
                <a:latin typeface="游ゴシック" panose="020B0400000000000000" pitchFamily="50" charset="-128"/>
                <a:ea typeface="游ゴシック" panose="020B0400000000000000" pitchFamily="50" charset="-128"/>
                <a:hlinkClick r:id="rId8"/>
              </a:rPr>
              <a:t>/</a:t>
            </a:r>
            <a:r>
              <a:rPr lang="ja-JP" altLang="en-US" dirty="0" smtClean="0">
                <a:latin typeface="游ゴシック" panose="020B0400000000000000" pitchFamily="50" charset="-128"/>
                <a:ea typeface="游ゴシック" panose="020B0400000000000000" pitchFamily="50" charset="-128"/>
              </a:rPr>
              <a:t>より引用</a:t>
            </a:r>
            <a:endParaRPr lang="en-US" altLang="ja-JP" dirty="0" smtClean="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游ゴシック" panose="020B0400000000000000" pitchFamily="50" charset="-128"/>
                <a:ea typeface="游ゴシック" panose="020B0400000000000000" pitchFamily="50" charset="-128"/>
              </a:rPr>
              <a:t>© 2017 Nikon Corporation / Nikon Imaging Japan Inc.</a:t>
            </a:r>
            <a:endParaRPr lang="ja-JP" altLang="en-US" dirty="0">
              <a:latin typeface="游ゴシック" panose="020B0400000000000000" pitchFamily="50" charset="-128"/>
              <a:ea typeface="游ゴシック" panose="020B0400000000000000"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游ゴシック" panose="020B0400000000000000" pitchFamily="50" charset="-128"/>
                <a:ea typeface="游ゴシック" panose="020B0400000000000000" pitchFamily="50" charset="-128"/>
              </a:rPr>
              <a:t>コンデジ</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レンズ交換不可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撮像素子は小さい</a:t>
            </a:r>
            <a:endParaRPr lang="en-US" altLang="ja-JP" sz="2000" dirty="0">
              <a:latin typeface="游ゴシック" panose="020B0400000000000000" pitchFamily="50" charset="-128"/>
              <a:ea typeface="游ゴシック" panose="020B0400000000000000" pitchFamily="50" charset="-128"/>
            </a:endParaRPr>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游ゴシック" panose="020B0400000000000000" pitchFamily="50" charset="-128"/>
                <a:ea typeface="游ゴシック" panose="020B0400000000000000" pitchFamily="50" charset="-128"/>
              </a:rPr>
              <a:t>ミラーレス一眼</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撮像素子は中</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大</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ミラーを持たない</a:t>
            </a:r>
            <a:endParaRPr lang="en-US" altLang="ja-JP" sz="2000" dirty="0" smtClean="0">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游ゴシック" panose="020B0400000000000000" pitchFamily="50" charset="-128"/>
                <a:ea typeface="游ゴシック" panose="020B0400000000000000" pitchFamily="50" charset="-128"/>
              </a:rPr>
              <a:t>一眼レフデジタルカメラ</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内部にミラーを持ち，撮影される写真をファインダーから確認できる</a:t>
            </a:r>
            <a:endParaRPr lang="en-US" altLang="ja-JP" sz="2000"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5718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latin typeface="游ゴシック" panose="020B0400000000000000" pitchFamily="50" charset="-128"/>
                <a:ea typeface="游ゴシック" panose="020B0400000000000000" pitchFamily="50" charset="-128"/>
              </a:rPr>
              <a:t>一眼レフカメラの構造</a:t>
            </a:r>
            <a:endParaRPr kumimoji="1" lang="ja-JP" altLang="en-US" sz="3600"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Photographic frontal glass lens</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Internal glass lenses</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Diaphragm</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Focal plane shutter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Photographic film</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Securing strap</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Shutter release</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Shutter speed selector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Expose counter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Viewfinder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Flash socket</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Focus ring</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Pentaprism/</a:t>
            </a:r>
            <a:r>
              <a:rPr lang="en-US" altLang="ja-JP" dirty="0" err="1">
                <a:solidFill>
                  <a:srgbClr val="222222"/>
                </a:solidFill>
                <a:latin typeface="游ゴシック" panose="020B0400000000000000" pitchFamily="50" charset="-128"/>
                <a:ea typeface="游ゴシック" panose="020B0400000000000000" pitchFamily="50" charset="-128"/>
              </a:rPr>
              <a:t>pentamirror</a:t>
            </a:r>
            <a:endParaRPr lang="en-US" altLang="ja-JP" dirty="0">
              <a:solidFill>
                <a:srgbClr val="222222"/>
              </a:solidFill>
              <a:latin typeface="游ゴシック" panose="020B0400000000000000" pitchFamily="50" charset="-128"/>
              <a:ea typeface="游ゴシック" panose="020B0400000000000000" pitchFamily="50" charset="-128"/>
            </a:endParaRP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Reflex Mirror</a:t>
            </a:r>
            <a:endParaRPr lang="en-US" altLang="ja-JP" b="0" i="0" dirty="0">
              <a:solidFill>
                <a:srgbClr val="222222"/>
              </a:solidFill>
              <a:effectLst/>
              <a:latin typeface="游ゴシック" panose="020B0400000000000000" pitchFamily="50" charset="-128"/>
              <a:ea typeface="游ゴシック" panose="020B0400000000000000" pitchFamily="50" charset="-128"/>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latin typeface="游ゴシック" panose="020B0400000000000000" pitchFamily="50" charset="-128"/>
                <a:ea typeface="游ゴシック" panose="020B0400000000000000" pitchFamily="50" charset="-128"/>
              </a:rPr>
              <a:t>一眼レフカメラ（</a:t>
            </a:r>
            <a:r>
              <a:rPr lang="en-US" altLang="ja-JP" sz="2400" dirty="0">
                <a:latin typeface="游ゴシック" panose="020B0400000000000000" pitchFamily="50" charset="-128"/>
                <a:ea typeface="游ゴシック" panose="020B0400000000000000" pitchFamily="50" charset="-128"/>
              </a:rPr>
              <a:t>Single-lens reflex camera</a:t>
            </a:r>
            <a:r>
              <a:rPr lang="ja-JP" altLang="en-US" sz="2400" dirty="0" smtClean="0">
                <a:latin typeface="游ゴシック" panose="020B0400000000000000" pitchFamily="50" charset="-128"/>
                <a:ea typeface="游ゴシック" panose="020B0400000000000000" pitchFamily="50" charset="-128"/>
              </a:rPr>
              <a:t>）は，反射鏡によりレンズを通過した光をファインダースクリーンに結像させる．</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これにより</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見たままの写真を撮影できる．</a:t>
            </a:r>
            <a:endPar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4051109"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rPr>
              <a:t>By</a:t>
            </a:r>
            <a:r>
              <a:rPr lang="ja-JP" altLang="en-US" sz="2000" dirty="0">
                <a:latin typeface="游ゴシック" panose="020B0400000000000000" pitchFamily="50" charset="-128"/>
                <a:ea typeface="游ゴシック" panose="020B0400000000000000" pitchFamily="50" charset="-128"/>
              </a:rPr>
              <a:t> </a:t>
            </a:r>
            <a:r>
              <a:rPr lang="en-US" altLang="ja-JP" sz="2000" dirty="0" err="1" smtClean="0">
                <a:latin typeface="游ゴシック" panose="020B0400000000000000" pitchFamily="50" charset="-128"/>
                <a:ea typeface="游ゴシック" panose="020B0400000000000000" pitchFamily="50" charset="-128"/>
              </a:rPr>
              <a:t>Anuskafm</a:t>
            </a:r>
            <a:r>
              <a:rPr lang="ja-JP" altLang="en-US" sz="2000" dirty="0" smtClean="0">
                <a:latin typeface="游ゴシック" panose="020B0400000000000000" pitchFamily="50" charset="-128"/>
                <a:ea typeface="游ゴシック" panose="020B0400000000000000" pitchFamily="50" charset="-128"/>
              </a:rPr>
              <a:t> </a:t>
            </a:r>
            <a:r>
              <a:rPr lang="en-US" altLang="ja-JP" sz="2000" dirty="0" smtClean="0">
                <a:latin typeface="游ゴシック" panose="020B0400000000000000" pitchFamily="50" charset="-128"/>
                <a:ea typeface="游ゴシック" panose="020B0400000000000000" pitchFamily="50" charset="-128"/>
              </a:rPr>
              <a:t>[CC-BY- SA-3.0]</a:t>
            </a:r>
            <a:r>
              <a:rPr lang="ja-JP" altLang="en-US" sz="2000" dirty="0" err="1" smtClean="0">
                <a:latin typeface="游ゴシック" panose="020B0400000000000000" pitchFamily="50" charset="-128"/>
                <a:ea typeface="游ゴシック" panose="020B0400000000000000" pitchFamily="50" charset="-128"/>
              </a:rPr>
              <a:t>、</a:t>
            </a:r>
            <a:endParaRPr lang="ja-JP" altLang="en-US" sz="2000" dirty="0">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参考</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latin typeface="游ゴシック" panose="020B0400000000000000" pitchFamily="50" charset="-128"/>
                <a:ea typeface="游ゴシック" panose="020B0400000000000000" pitchFamily="50" charset="-128"/>
              </a:rPr>
              <a:t>一眼レフカメラの構造</a:t>
            </a:r>
            <a:endParaRPr kumimoji="1" lang="ja-JP" altLang="en-US" sz="3600"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latin typeface="游ゴシック" panose="020B0400000000000000" pitchFamily="50" charset="-128"/>
                <a:ea typeface="游ゴシック" panose="020B0400000000000000" pitchFamily="50" charset="-128"/>
              </a:rPr>
              <a:t>露光時間</a:t>
            </a:r>
            <a:r>
              <a:rPr lang="en-US" altLang="ja-JP" sz="2400" dirty="0" smtClean="0">
                <a:latin typeface="游ゴシック" panose="020B0400000000000000" pitchFamily="50" charset="-128"/>
                <a:ea typeface="游ゴシック" panose="020B0400000000000000" pitchFamily="50" charset="-128"/>
              </a:rPr>
              <a:t>1/10</a:t>
            </a:r>
            <a:r>
              <a:rPr lang="ja-JP" altLang="en-US" sz="2400" dirty="0" smtClean="0">
                <a:latin typeface="游ゴシック" panose="020B0400000000000000" pitchFamily="50" charset="-128"/>
                <a:ea typeface="游ゴシック" panose="020B0400000000000000" pitchFamily="50" charset="-128"/>
              </a:rPr>
              <a:t>のシャッターを </a:t>
            </a:r>
            <a:r>
              <a:rPr lang="en-US" altLang="ja-JP" sz="2400" dirty="0" smtClean="0">
                <a:latin typeface="游ゴシック" panose="020B0400000000000000" pitchFamily="50" charset="-128"/>
                <a:ea typeface="游ゴシック" panose="020B0400000000000000" pitchFamily="50" charset="-128"/>
              </a:rPr>
              <a:t>960fps</a:t>
            </a:r>
            <a:r>
              <a:rPr lang="ja-JP" altLang="en-US" sz="2400" dirty="0" smtClean="0">
                <a:latin typeface="游ゴシック" panose="020B0400000000000000" pitchFamily="50" charset="-128"/>
                <a:ea typeface="游ゴシック" panose="020B0400000000000000" pitchFamily="50" charset="-128"/>
              </a:rPr>
              <a:t>で撮影</a:t>
            </a:r>
            <a:endParaRPr lang="ja-JP" altLang="en-US" sz="2400" dirty="0">
              <a:latin typeface="游ゴシック" panose="020B0400000000000000" pitchFamily="50" charset="-128"/>
              <a:ea typeface="游ゴシック" panose="020B0400000000000000" pitchFamily="50" charset="-128"/>
            </a:endParaRPr>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latin typeface="游ゴシック" panose="020B0400000000000000" pitchFamily="50" charset="-128"/>
                <a:ea typeface="游ゴシック" panose="020B0400000000000000" pitchFamily="50" charset="-128"/>
              </a:rPr>
              <a:t>画像生成の幾何学モデル</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latin typeface="游ゴシック" panose="020B0400000000000000" pitchFamily="50" charset="-128"/>
                <a:ea typeface="游ゴシック" panose="020B0400000000000000" pitchFamily="50" charset="-128"/>
              </a:rPr>
              <a:t>カメラによる撮影では，</a:t>
            </a:r>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次元物体を</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次元画像として記録する</a:t>
            </a:r>
            <a:endParaRPr lang="en-US" altLang="ja-JP" dirty="0" smtClean="0">
              <a:latin typeface="游ゴシック" panose="020B0400000000000000" pitchFamily="50" charset="-128"/>
              <a:ea typeface="游ゴシック" panose="020B0400000000000000" pitchFamily="50" charset="-128"/>
            </a:endParaRPr>
          </a:p>
          <a:p>
            <a:pPr>
              <a:spcBef>
                <a:spcPts val="600"/>
              </a:spcBef>
              <a:spcAft>
                <a:spcPts val="600"/>
              </a:spcAft>
            </a:pPr>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次元空間から発せられる光を集め，撮像素子（</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次元平面）上に像を結ばせる</a:t>
            </a:r>
            <a:endParaRPr lang="en-US" altLang="ja-JP" dirty="0" smtClean="0">
              <a:latin typeface="游ゴシック" panose="020B0400000000000000" pitchFamily="50" charset="-128"/>
              <a:ea typeface="游ゴシック" panose="020B0400000000000000" pitchFamily="50" charset="-128"/>
            </a:endParaRPr>
          </a:p>
          <a:p>
            <a:pPr>
              <a:spcBef>
                <a:spcPts val="600"/>
              </a:spcBef>
              <a:spcAft>
                <a:spcPts val="600"/>
              </a:spcAft>
            </a:pPr>
            <a:r>
              <a:rPr lang="en-US" altLang="ja-JP" dirty="0" smtClean="0">
                <a:latin typeface="游ゴシック" panose="020B0400000000000000" pitchFamily="50" charset="-128"/>
                <a:ea typeface="游ゴシック" panose="020B0400000000000000" pitchFamily="50" charset="-128"/>
              </a:rPr>
              <a:t>3D </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 2D </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変換に関する</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2</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種の幾何学モデルを紹介する</a:t>
            </a:r>
            <a:endParaRPr kumimoji="1" lang="en-US" altLang="ja-JP" dirty="0" smtClean="0">
              <a:latin typeface="游ゴシック" panose="020B0400000000000000" pitchFamily="50" charset="-128"/>
              <a:ea typeface="游ゴシック" panose="020B0400000000000000" pitchFamily="50" charset="-128"/>
            </a:endParaRPr>
          </a:p>
          <a:p>
            <a:pPr lvl="1"/>
            <a:r>
              <a:rPr kumimoji="1" lang="ja-JP" altLang="en-US" dirty="0" smtClean="0">
                <a:latin typeface="游ゴシック" panose="020B0400000000000000" pitchFamily="50" charset="-128"/>
                <a:ea typeface="游ゴシック" panose="020B0400000000000000" pitchFamily="50" charset="-128"/>
              </a:rPr>
              <a:t>ピンホールカメラモデル</a:t>
            </a:r>
            <a:endParaRPr kumimoji="1" lang="en-US" altLang="ja-JP" dirty="0" smtClean="0">
              <a:latin typeface="游ゴシック" panose="020B0400000000000000" pitchFamily="50" charset="-128"/>
              <a:ea typeface="游ゴシック" panose="020B0400000000000000" pitchFamily="50" charset="-128"/>
            </a:endParaRPr>
          </a:p>
          <a:p>
            <a:pPr lvl="1"/>
            <a:r>
              <a:rPr kumimoji="1" lang="ja-JP" altLang="en-US" dirty="0" smtClean="0">
                <a:latin typeface="游ゴシック" panose="020B0400000000000000" pitchFamily="50" charset="-128"/>
                <a:ea typeface="游ゴシック" panose="020B0400000000000000" pitchFamily="50" charset="-128"/>
              </a:rPr>
              <a:t>薄肉レンズモデル</a:t>
            </a:r>
            <a:endParaRPr kumimoji="1" lang="en-US" altLang="ja-JP" dirty="0" smtClean="0">
              <a:latin typeface="游ゴシック" panose="020B0400000000000000" pitchFamily="50" charset="-128"/>
              <a:ea typeface="游ゴシック" panose="020B0400000000000000" pitchFamily="50" charset="-128"/>
            </a:endParaRPr>
          </a:p>
          <a:p>
            <a:pPr lvl="1"/>
            <a:r>
              <a:rPr lang="en-US" altLang="ja-JP" dirty="0" smtClean="0">
                <a:latin typeface="游ゴシック" panose="020B0400000000000000" pitchFamily="50" charset="-128"/>
                <a:ea typeface="游ゴシック" panose="020B0400000000000000" pitchFamily="50" charset="-128"/>
              </a:rPr>
              <a:t>(</a:t>
            </a:r>
            <a:r>
              <a:rPr lang="ja-JP" altLang="en-US" dirty="0" smtClean="0">
                <a:latin typeface="游ゴシック" panose="020B0400000000000000" pitchFamily="50" charset="-128"/>
                <a:ea typeface="游ゴシック" panose="020B0400000000000000" pitchFamily="50" charset="-128"/>
              </a:rPr>
              <a:t>厚肉レンズモデル</a:t>
            </a:r>
            <a:r>
              <a:rPr lang="en-US" altLang="ja-JP" dirty="0" smtClean="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59937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11177</TotalTime>
  <Words>3854</Words>
  <Application>Microsoft Office PowerPoint</Application>
  <PresentationFormat>ワイド画面</PresentationFormat>
  <Paragraphs>684</Paragraphs>
  <Slides>44</Slides>
  <Notes>25</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44</vt:i4>
      </vt:variant>
    </vt:vector>
  </HeadingPairs>
  <TitlesOfParts>
    <vt:vector size="53" baseType="lpstr">
      <vt:lpstr>ＭＳ Ｐゴシック</vt:lpstr>
      <vt:lpstr>メイリオ</vt:lpstr>
      <vt:lpstr>游ゴシック</vt:lpstr>
      <vt:lpstr>Arial</vt:lpstr>
      <vt:lpstr>Calibri</vt:lpstr>
      <vt:lpstr>Cambria Math</vt:lpstr>
      <vt:lpstr>Times New Roman</vt:lpstr>
      <vt:lpstr>Wingdings</vt:lpstr>
      <vt:lpstr>Office テーマ</vt:lpstr>
      <vt:lpstr>ディジタルメディア処理</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問: Bに焦点が合うよう投影面を配置したとき， Bの奥(A)と手前(C)ではどちらがよりぼけるか？ その理由を簡潔に説明せよ． 　　</vt:lpstr>
      <vt:lpstr>まとめ：デジタルカメラ</vt:lpstr>
      <vt:lpstr>人間の視覚</vt:lpstr>
      <vt:lpstr>可視光</vt:lpstr>
      <vt:lpstr>PowerPoint プレゼンテーション</vt:lpstr>
      <vt:lpstr>人間の視覚</vt:lpstr>
      <vt:lpstr>錐体細胞と杆体細胞</vt:lpstr>
      <vt:lpstr>人の感じる明るさ</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305</cp:revision>
  <cp:lastPrinted>2021-09-22T07:45:24Z</cp:lastPrinted>
  <dcterms:created xsi:type="dcterms:W3CDTF">2017-01-19T02:23:36Z</dcterms:created>
  <dcterms:modified xsi:type="dcterms:W3CDTF">2022-08-15T11:22:50Z</dcterms:modified>
</cp:coreProperties>
</file>